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82" r:id="rId3"/>
    <p:sldMasterId id="2147483683" r:id="rId4"/>
    <p:sldMasterId id="2147483684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</p:sldIdLst>
  <p:sldSz cy="5143500" cx="9144000"/>
  <p:notesSz cx="6858000" cy="9144000"/>
  <p:embeddedFontLst>
    <p:embeddedFont>
      <p:font typeface="Arial Narrow"/>
      <p:regular r:id="rId50"/>
      <p:bold r:id="rId51"/>
      <p:italic r:id="rId52"/>
      <p:boldItalic r:id="rId53"/>
    </p:embeddedFont>
    <p:embeddedFont>
      <p:font typeface="Rambla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ArialNarrow-bold.fntdata"/><Relationship Id="rId50" Type="http://schemas.openxmlformats.org/officeDocument/2006/relationships/font" Target="fonts/ArialNarrow-regular.fntdata"/><Relationship Id="rId53" Type="http://schemas.openxmlformats.org/officeDocument/2006/relationships/font" Target="fonts/ArialNarrow-boldItalic.fntdata"/><Relationship Id="rId52" Type="http://schemas.openxmlformats.org/officeDocument/2006/relationships/font" Target="fonts/ArialNarrow-italic.fntdata"/><Relationship Id="rId11" Type="http://schemas.openxmlformats.org/officeDocument/2006/relationships/slide" Target="slides/slide5.xml"/><Relationship Id="rId55" Type="http://schemas.openxmlformats.org/officeDocument/2006/relationships/font" Target="fonts/Rambla-bold.fntdata"/><Relationship Id="rId10" Type="http://schemas.openxmlformats.org/officeDocument/2006/relationships/slide" Target="slides/slide4.xml"/><Relationship Id="rId54" Type="http://schemas.openxmlformats.org/officeDocument/2006/relationships/font" Target="fonts/Rambla-regular.fntdata"/><Relationship Id="rId13" Type="http://schemas.openxmlformats.org/officeDocument/2006/relationships/slide" Target="slides/slide7.xml"/><Relationship Id="rId57" Type="http://schemas.openxmlformats.org/officeDocument/2006/relationships/font" Target="fonts/Rambla-boldItalic.fntdata"/><Relationship Id="rId12" Type="http://schemas.openxmlformats.org/officeDocument/2006/relationships/slide" Target="slides/slide6.xml"/><Relationship Id="rId56" Type="http://schemas.openxmlformats.org/officeDocument/2006/relationships/font" Target="fonts/Rambla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Shape 29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Shape 30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Shape 31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Shape 3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Shape 3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Shape 35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Shape 3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Shape 3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Shape 3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Shape 3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Shape 3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Shape 3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>
            <p:ph idx="1" type="body"/>
          </p:nvPr>
        </p:nvSpPr>
        <p:spPr>
          <a:xfrm>
            <a:off x="685784" y="4343396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1350" lIns="81350" rIns="81350" wrap="square" tIns="8135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Shape 3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Shape 4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Shape 4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Shape 4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Shape 4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Shape 4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 txBox="1"/>
          <p:nvPr>
            <p:ph idx="1" type="body"/>
          </p:nvPr>
        </p:nvSpPr>
        <p:spPr>
          <a:xfrm>
            <a:off x="685784" y="4343396"/>
            <a:ext cx="5486386" cy="4114791"/>
          </a:xfrm>
          <a:prstGeom prst="rect">
            <a:avLst/>
          </a:prstGeom>
          <a:noFill/>
          <a:ln>
            <a:noFill/>
          </a:ln>
        </p:spPr>
        <p:txBody>
          <a:bodyPr anchorCtr="0" anchor="ctr" bIns="81350" lIns="81350" rIns="81350" wrap="square" tIns="8135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Shape 489"/>
          <p:cNvSpPr/>
          <p:nvPr>
            <p:ph idx="2" type="sldImg"/>
          </p:nvPr>
        </p:nvSpPr>
        <p:spPr>
          <a:xfrm>
            <a:off x="1143128" y="685791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Shape 50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Shape 50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Shape 5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Shape 5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Shape 5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Shape 5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Shape 5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Shape 5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Shape 5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Shape 5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Shape 54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Shape 5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Shape 54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Shape 55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Shape 55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Shape 55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Shape 5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Shape 56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Shape 22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Shape 2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Shape 2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Shape 27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itle">
  <p:cSld name="Virsraksta slaids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-2" y="3498110"/>
            <a:ext cx="9151200" cy="0"/>
          </a:xfrm>
          <a:prstGeom prst="rtTriangle">
            <a:avLst/>
          </a:prstGeom>
          <a:gradFill>
            <a:gsLst>
              <a:gs pos="0">
                <a:srgbClr val="007795"/>
              </a:gs>
              <a:gs pos="55000">
                <a:srgbClr val="47BBE0"/>
              </a:gs>
              <a:gs pos="100000">
                <a:srgbClr val="007795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62" name="Shape 62"/>
          <p:cNvSpPr txBox="1"/>
          <p:nvPr>
            <p:ph type="ctrTitle"/>
          </p:nvPr>
        </p:nvSpPr>
        <p:spPr>
          <a:xfrm>
            <a:off x="685800" y="1314451"/>
            <a:ext cx="7772400" cy="1372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Rambla"/>
              <a:buNone/>
              <a:defRPr b="1" i="0" sz="48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685800" y="2708705"/>
            <a:ext cx="7772400" cy="89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64008" rtl="0" algn="r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None/>
              <a:defRPr b="0" i="0" sz="27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ctr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None/>
              <a:defRPr b="0" i="0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ctr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None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ctr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None/>
              <a:defRPr b="0" i="0" sz="19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ctr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ctr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grpSp>
        <p:nvGrpSpPr>
          <p:cNvPr id="64" name="Shape 64"/>
          <p:cNvGrpSpPr/>
          <p:nvPr/>
        </p:nvGrpSpPr>
        <p:grpSpPr>
          <a:xfrm>
            <a:off x="-3765" y="3714873"/>
            <a:ext cx="9147765" cy="1434118"/>
            <a:chOff x="-3765" y="4832896"/>
            <a:chExt cx="9147765" cy="2032192"/>
          </a:xfrm>
        </p:grpSpPr>
        <p:sp>
          <p:nvSpPr>
            <p:cNvPr id="65" name="Shape 65"/>
            <p:cNvSpPr/>
            <p:nvPr/>
          </p:nvSpPr>
          <p:spPr>
            <a:xfrm>
              <a:off x="1687513" y="4832896"/>
              <a:ext cx="7456487" cy="518816"/>
            </a:xfrm>
            <a:custGeom>
              <a:pathLst>
                <a:path extrusionOk="0" h="120000" w="120000">
                  <a:moveTo>
                    <a:pt x="120000" y="0"/>
                  </a:moveTo>
                  <a:lnTo>
                    <a:pt x="120000" y="120000"/>
                  </a:lnTo>
                  <a:lnTo>
                    <a:pt x="0" y="71280"/>
                  </a:lnTo>
                  <a:lnTo>
                    <a:pt x="120000" y="0"/>
                  </a:lnTo>
                  <a:close/>
                </a:path>
              </a:pathLst>
            </a:custGeom>
            <a:solidFill>
              <a:srgbClr val="9CCADC">
                <a:alpha val="40000"/>
              </a:srgbClr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66" name="Shape 66"/>
            <p:cNvSpPr/>
            <p:nvPr/>
          </p:nvSpPr>
          <p:spPr>
            <a:xfrm>
              <a:off x="35443" y="5135526"/>
              <a:ext cx="9108557" cy="8382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100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91425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sp>
          <p:nvSpPr>
            <p:cNvPr id="67" name="Shape 67"/>
            <p:cNvSpPr/>
            <p:nvPr/>
          </p:nvSpPr>
          <p:spPr>
            <a:xfrm>
              <a:off x="0" y="4883888"/>
              <a:ext cx="9144000" cy="1981200"/>
            </a:xfrm>
            <a:custGeom>
              <a:pathLst>
                <a:path extrusionOk="0" h="120000" w="120000">
                  <a:moveTo>
                    <a:pt x="0" y="0"/>
                  </a:moveTo>
                  <a:lnTo>
                    <a:pt x="0" y="120000"/>
                  </a:lnTo>
                  <a:lnTo>
                    <a:pt x="120000" y="120000"/>
                  </a:lnTo>
                  <a:lnTo>
                    <a:pt x="120000" y="50769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2">
                <a:alphaModFix amt="50000"/>
              </a:blip>
              <a:tile algn="t" flip="none" tx="0" sx="50000" ty="0" sy="50000"/>
            </a:blipFill>
            <a:ln>
              <a:noFill/>
            </a:ln>
          </p:spPr>
          <p:txBody>
            <a:bodyPr anchorCtr="0" anchor="ctr" bIns="45700" lIns="91425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endParaRPr>
            </a:p>
          </p:txBody>
        </p:sp>
        <p:cxnSp>
          <p:nvCxnSpPr>
            <p:cNvPr id="68" name="Shape 68"/>
            <p:cNvCxnSpPr/>
            <p:nvPr/>
          </p:nvCxnSpPr>
          <p:spPr>
            <a:xfrm>
              <a:off x="-3765" y="4880373"/>
              <a:ext cx="9147765" cy="839943"/>
            </a:xfrm>
            <a:prstGeom prst="straightConnector1">
              <a:avLst/>
            </a:prstGeom>
            <a:noFill/>
            <a:ln cap="flat" cmpd="sng" w="12050">
              <a:solidFill>
                <a:srgbClr val="93C5D8"/>
              </a:solidFill>
              <a:prstDash val="solid"/>
              <a:miter lim="800000"/>
              <a:headEnd len="med" w="med" type="none"/>
              <a:tailEnd len="med" w="med" type="none"/>
            </a:ln>
          </p:spPr>
        </p:cxnSp>
      </p:grpSp>
      <p:sp>
        <p:nvSpPr>
          <p:cNvPr id="69" name="Shape 69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70" name="Shape 70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E7F0F4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Virsraksts un saturs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>
            <p:ph idx="1" type="body"/>
          </p:nvPr>
        </p:nvSpPr>
        <p:spPr>
          <a:xfrm>
            <a:off x="457200" y="1110997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5186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b="0" i="0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7465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6195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4925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b="0" i="0" sz="19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77" name="Shape 77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b="1" i="0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adaļas galvene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/>
          <p:nvPr>
            <p:ph type="title"/>
          </p:nvPr>
        </p:nvSpPr>
        <p:spPr>
          <a:xfrm>
            <a:off x="722376" y="794784"/>
            <a:ext cx="77724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Rambla"/>
              <a:buNone/>
              <a:defRPr b="1" i="0" sz="4800" u="none" cap="none" strike="noStrik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0" name="Shape 80"/>
          <p:cNvSpPr txBox="1"/>
          <p:nvPr>
            <p:ph idx="1" type="body"/>
          </p:nvPr>
        </p:nvSpPr>
        <p:spPr>
          <a:xfrm>
            <a:off x="3922713" y="2198784"/>
            <a:ext cx="4572000" cy="10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64"/>
              <a:buFont typeface="Noto Sans Symbols"/>
              <a:buNone/>
              <a:defRPr b="0" i="0" sz="23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2286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Verdana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2286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2286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2286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4" name="Shape 84"/>
          <p:cNvSpPr/>
          <p:nvPr/>
        </p:nvSpPr>
        <p:spPr>
          <a:xfrm>
            <a:off x="3636680" y="2254104"/>
            <a:ext cx="183000" cy="1713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3450264" y="2254104"/>
            <a:ext cx="183000" cy="1713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Divi saturi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idx="1" type="body"/>
          </p:nvPr>
        </p:nvSpPr>
        <p:spPr>
          <a:xfrm>
            <a:off x="457200" y="111099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9504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b="0" i="0" sz="2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810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556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429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88" name="Shape 88"/>
          <p:cNvSpPr txBox="1"/>
          <p:nvPr>
            <p:ph idx="2" type="body"/>
          </p:nvPr>
        </p:nvSpPr>
        <p:spPr>
          <a:xfrm>
            <a:off x="4648200" y="1110997"/>
            <a:ext cx="4038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9504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904"/>
              <a:buFont typeface="Noto Sans Symbols"/>
              <a:buChar char="▶"/>
              <a:defRPr b="0" i="0" sz="2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810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Verdana"/>
              <a:buChar char="◦"/>
              <a:defRPr b="0" i="0" sz="24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556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429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92" name="Shape 9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Rambla"/>
              <a:buNone/>
              <a:defRPr b="1" i="0" sz="4100" u="none" cap="none" strike="noStrik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twoTxTwoObj">
  <p:cSld name="Salīdzinājums">
    <p:bg>
      <p:bgPr>
        <a:blipFill rotWithShape="1">
          <a:blip r:embed="rId2">
            <a:alphaModFix/>
          </a:blip>
          <a:tile algn="tl" flip="none" tx="0" sx="50000" ty="0" sy="50000"/>
        </a:blip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457200" y="2047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b="1" i="0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95" name="Shape 95"/>
          <p:cNvSpPr txBox="1"/>
          <p:nvPr>
            <p:ph idx="1" type="body"/>
          </p:nvPr>
        </p:nvSpPr>
        <p:spPr>
          <a:xfrm>
            <a:off x="457200" y="4057650"/>
            <a:ext cx="4040100" cy="5715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2286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1" i="0" sz="2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2286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2286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2286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2" type="body"/>
          </p:nvPr>
        </p:nvSpPr>
        <p:spPr>
          <a:xfrm>
            <a:off x="4645027" y="4057650"/>
            <a:ext cx="4041900" cy="571500"/>
          </a:xfrm>
          <a:prstGeom prst="rect">
            <a:avLst/>
          </a:prstGeom>
          <a:solidFill>
            <a:schemeClr val="accent1"/>
          </a:solidFill>
          <a:ln cap="flat" cmpd="sng" w="9650">
            <a:solidFill>
              <a:schemeClr val="accent1"/>
            </a:solidFill>
            <a:prstDash val="solid"/>
            <a:miter lim="800000"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/>
          <a:lstStyle>
            <a:lvl1pPr indent="-2286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None/>
              <a:defRPr b="0" i="0" sz="24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2286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None/>
              <a:defRPr b="1" i="0" sz="2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2286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None/>
              <a:defRPr b="1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2286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2286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None/>
              <a:defRPr b="1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3" type="body"/>
          </p:nvPr>
        </p:nvSpPr>
        <p:spPr>
          <a:xfrm>
            <a:off x="457200" y="1083221"/>
            <a:ext cx="4040100" cy="29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32232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556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b="0" i="0" sz="2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429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302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302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4" type="body"/>
          </p:nvPr>
        </p:nvSpPr>
        <p:spPr>
          <a:xfrm>
            <a:off x="4645026" y="1083221"/>
            <a:ext cx="4041900" cy="29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32232" lvl="0" marL="45720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32"/>
              <a:buFont typeface="Noto Sans Symbols"/>
              <a:buChar char="▶"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556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Verdana"/>
              <a:buChar char="◦"/>
              <a:defRPr b="0" i="0" sz="2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429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302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302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Noto Sans Symbols"/>
              <a:buChar char="⚫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kai virsraksts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06" name="Shape 106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Rambla"/>
              <a:buNone/>
              <a:defRPr b="1" i="0" sz="4100" u="none" cap="none" strike="noStrike">
                <a:solidFill>
                  <a:schemeClr val="lt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Tukšs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objTx">
  <p:cSld name="Saturs ar parakstu">
    <p:bg>
      <p:bgPr>
        <a:blipFill rotWithShape="1">
          <a:blip r:embed="rId2">
            <a:alphaModFix/>
          </a:blip>
          <a:tile algn="tl" flip="none" tx="0" sx="50000" ty="0" sy="50000"/>
        </a:blipFill>
      </p:bgPr>
    </p:bg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/>
          <p:nvPr>
            <p:ph type="title"/>
          </p:nvPr>
        </p:nvSpPr>
        <p:spPr>
          <a:xfrm>
            <a:off x="914400" y="3657600"/>
            <a:ext cx="7481700" cy="3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Rambla"/>
              <a:buNone/>
              <a:defRPr b="0" i="0" sz="2500" u="none" cap="none" strike="noStrik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4419600" y="4016327"/>
            <a:ext cx="3974700" cy="6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28600" lvl="0" marL="457200" marR="0" rtl="0" algn="r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Noto Sans Symbols"/>
              <a:buNone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2286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None/>
              <a:defRPr b="0" i="0" sz="1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2286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None/>
              <a:defRPr b="0" i="0" sz="1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2286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2286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None/>
              <a:defRPr b="0" i="0" sz="9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2" type="body"/>
          </p:nvPr>
        </p:nvSpPr>
        <p:spPr>
          <a:xfrm>
            <a:off x="914400" y="205740"/>
            <a:ext cx="74799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66776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Char char="▶"/>
              <a:defRPr b="0" i="0" sz="32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4064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Verdana"/>
              <a:buChar char="◦"/>
              <a:defRPr b="0" i="0" sz="2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810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Noto Sans Symbols"/>
              <a:buChar char="⚫"/>
              <a:defRPr b="0" i="0" sz="24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5560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556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Noto Sans Symbols"/>
              <a:buChar char="⚫"/>
              <a:defRPr b="0" i="0" sz="20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Sp="0" type="picTx">
  <p:cSld name="Attēls ar parakstu">
    <p:bg>
      <p:bgPr>
        <a:gradFill>
          <a:gsLst>
            <a:gs pos="0">
              <a:srgbClr val="B1B1B1"/>
            </a:gs>
            <a:gs pos="40000">
              <a:srgbClr val="9E9E9E"/>
            </a:gs>
            <a:gs pos="100000">
              <a:schemeClr val="dk1"/>
            </a:gs>
          </a:gsLst>
          <a:path path="circle">
            <a:fillToRect b="100%" l="100%"/>
          </a:path>
          <a:tileRect r="-100%" t="-100%"/>
        </a:gra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idx="1" type="body"/>
          </p:nvPr>
        </p:nvSpPr>
        <p:spPr>
          <a:xfrm>
            <a:off x="1141232" y="4082552"/>
            <a:ext cx="7162800" cy="4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228600" lvl="0" marL="457200" marR="18288" rtl="0" algn="r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952"/>
              <a:buFont typeface="Noto Sans Symbols"/>
              <a:buNone/>
              <a:defRPr b="0" i="0" sz="14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0480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Verdana"/>
              <a:buChar char="◦"/>
              <a:defRPr b="0" i="0" sz="12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29210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000"/>
              <a:buFont typeface="Noto Sans Symbols"/>
              <a:buChar char="⚫"/>
              <a:defRPr b="0" i="0" sz="10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28575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b="0" i="0" sz="9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28575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900"/>
              <a:buFont typeface="Noto Sans Symbols"/>
              <a:buChar char="⚫"/>
              <a:defRPr b="0" i="0" sz="9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20" name="Shape 120"/>
          <p:cNvSpPr/>
          <p:nvPr>
            <p:ph idx="2" type="pic"/>
          </p:nvPr>
        </p:nvSpPr>
        <p:spPr>
          <a:xfrm>
            <a:off x="228600" y="142476"/>
            <a:ext cx="8686800" cy="3291900"/>
          </a:xfrm>
          <a:prstGeom prst="rect">
            <a:avLst/>
          </a:prstGeom>
          <a:solidFill>
            <a:schemeClr val="dk2"/>
          </a:solidFill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76"/>
              <a:buFont typeface="Noto Sans Symbols"/>
              <a:buNone/>
              <a:defRPr b="0" i="0" sz="32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240791" lvl="1" marL="621792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237236" lvl="2" marL="859536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b="0" i="0" sz="21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228600" lvl="3" marL="1143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b="0" i="0" sz="19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228600" lvl="4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228600" lvl="5" marL="1600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228600" lvl="6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228600" lvl="7" marL="2057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228600" lvl="8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24" name="Shape 124"/>
          <p:cNvSpPr txBox="1"/>
          <p:nvPr>
            <p:ph type="title"/>
          </p:nvPr>
        </p:nvSpPr>
        <p:spPr>
          <a:xfrm>
            <a:off x="228600" y="3648842"/>
            <a:ext cx="8075400" cy="4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ambla"/>
              <a:buNone/>
              <a:defRPr b="0" i="0" sz="3000" u="none" cap="none" strike="noStrike">
                <a:solidFill>
                  <a:schemeClr val="accent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5" name="Shape 125"/>
          <p:cNvSpPr/>
          <p:nvPr/>
        </p:nvSpPr>
        <p:spPr>
          <a:xfrm>
            <a:off x="499273" y="4458702"/>
            <a:ext cx="4940700" cy="690900"/>
          </a:xfrm>
          <a:custGeom>
            <a:pathLst>
              <a:path extrusionOk="0" h="120000" w="12000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26" name="Shape 126"/>
          <p:cNvSpPr/>
          <p:nvPr/>
        </p:nvSpPr>
        <p:spPr>
          <a:xfrm>
            <a:off x="485717" y="4454258"/>
            <a:ext cx="3690600" cy="700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27" name="Shape 127"/>
          <p:cNvSpPr/>
          <p:nvPr/>
        </p:nvSpPr>
        <p:spPr>
          <a:xfrm>
            <a:off x="-6042" y="4343440"/>
            <a:ext cx="3402300" cy="810600"/>
          </a:xfrm>
          <a:prstGeom prst="rtTriangle">
            <a:avLst/>
          </a:prstGeom>
          <a:blipFill rotWithShape="1">
            <a:blip r:embed="rId2">
              <a:alphaModFix amt="50000"/>
            </a:blip>
            <a:tile algn="t" flip="none" tx="0" sx="50000" ty="0" sy="50000"/>
          </a:blip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128" name="Shape 128"/>
          <p:cNvCxnSpPr/>
          <p:nvPr/>
        </p:nvCxnSpPr>
        <p:spPr>
          <a:xfrm>
            <a:off x="-9237" y="4340804"/>
            <a:ext cx="3405600" cy="813300"/>
          </a:xfrm>
          <a:prstGeom prst="straightConnector1">
            <a:avLst/>
          </a:prstGeom>
          <a:noFill/>
          <a:ln cap="flat" cmpd="sng" w="12050">
            <a:solidFill>
              <a:srgbClr val="93C5D8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129" name="Shape 129"/>
          <p:cNvSpPr/>
          <p:nvPr/>
        </p:nvSpPr>
        <p:spPr>
          <a:xfrm>
            <a:off x="8664112" y="3741330"/>
            <a:ext cx="183000" cy="1713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130" name="Shape 130"/>
          <p:cNvSpPr/>
          <p:nvPr/>
        </p:nvSpPr>
        <p:spPr>
          <a:xfrm>
            <a:off x="8477696" y="3741330"/>
            <a:ext cx="183000" cy="171300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488A5"/>
              </a:gs>
              <a:gs pos="72000">
                <a:srgbClr val="4DB7DA"/>
              </a:gs>
              <a:gs pos="100000">
                <a:srgbClr val="7CC2DD"/>
              </a:gs>
            </a:gsLst>
            <a:lin ang="16200000" scaled="0"/>
          </a:gradFill>
          <a:ln cap="rnd" cmpd="sng" w="9525">
            <a:solidFill>
              <a:srgbClr val="20768B"/>
            </a:solidFill>
            <a:prstDash val="solid"/>
            <a:round/>
            <a:headEnd len="med" w="med" type="none"/>
            <a:tailEnd len="med" w="med" type="none"/>
          </a:ln>
          <a:effectLst>
            <a:outerShdw blurRad="5080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Virsraksts un vertikāls teksts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b="1" i="0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3" name="Shape 133"/>
          <p:cNvSpPr txBox="1"/>
          <p:nvPr>
            <p:ph idx="1" type="body"/>
          </p:nvPr>
        </p:nvSpPr>
        <p:spPr>
          <a:xfrm rot="5400000">
            <a:off x="2927250" y="-1359053"/>
            <a:ext cx="32895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5186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b="0" i="0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7465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6195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4925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b="0" i="0" sz="19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Vertikāls virsraksts un teksts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 rot="5400000">
            <a:off x="5635433" y="1414530"/>
            <a:ext cx="4194600" cy="177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b="1" i="0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 rot="5400000">
            <a:off x="1522200" y="-859019"/>
            <a:ext cx="4194600" cy="632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5186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b="0" i="0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7465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6195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4925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b="0" i="0" sz="19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Slide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51" name="Shape 151"/>
          <p:cNvSpPr txBox="1"/>
          <p:nvPr>
            <p:ph idx="1" type="subTitle"/>
          </p:nvPr>
        </p:nvSpPr>
        <p:spPr>
          <a:xfrm>
            <a:off x="457172" y="1202646"/>
            <a:ext cx="8228400" cy="2982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Title, Conten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54" name="Shape 154"/>
          <p:cNvSpPr txBox="1"/>
          <p:nvPr>
            <p:ph idx="1" type="body"/>
          </p:nvPr>
        </p:nvSpPr>
        <p:spPr>
          <a:xfrm>
            <a:off x="457172" y="1202646"/>
            <a:ext cx="8228400" cy="29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 Slide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Title, 2 Content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58" name="Shape 158"/>
          <p:cNvSpPr txBox="1"/>
          <p:nvPr>
            <p:ph idx="1" type="body"/>
          </p:nvPr>
        </p:nvSpPr>
        <p:spPr>
          <a:xfrm>
            <a:off x="457172" y="1202646"/>
            <a:ext cx="4015200" cy="29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59" name="Shape 159"/>
          <p:cNvSpPr txBox="1"/>
          <p:nvPr>
            <p:ph idx="2" type="body"/>
          </p:nvPr>
        </p:nvSpPr>
        <p:spPr>
          <a:xfrm>
            <a:off x="4673600" y="1202646"/>
            <a:ext cx="4015200" cy="29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Only">
  <p:cSld name="Centered 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/>
          <p:nvPr>
            <p:ph idx="1" type="subTitle"/>
          </p:nvPr>
        </p:nvSpPr>
        <p:spPr>
          <a:xfrm>
            <a:off x="457172" y="203761"/>
            <a:ext cx="8228400" cy="39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AndObj">
  <p:cSld name="Title, 2 Content and Content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457172" y="1202646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67" name="Shape 167"/>
          <p:cNvSpPr txBox="1"/>
          <p:nvPr>
            <p:ph idx="2" type="body"/>
          </p:nvPr>
        </p:nvSpPr>
        <p:spPr>
          <a:xfrm>
            <a:off x="457172" y="2760567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68" name="Shape 168"/>
          <p:cNvSpPr txBox="1"/>
          <p:nvPr>
            <p:ph idx="3" type="body"/>
          </p:nvPr>
        </p:nvSpPr>
        <p:spPr>
          <a:xfrm>
            <a:off x="4673600" y="1202646"/>
            <a:ext cx="4015200" cy="29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AndTwoObj">
  <p:cSld name="Title Content and 2 Content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71" name="Shape 171"/>
          <p:cNvSpPr txBox="1"/>
          <p:nvPr>
            <p:ph idx="1" type="body"/>
          </p:nvPr>
        </p:nvSpPr>
        <p:spPr>
          <a:xfrm>
            <a:off x="457172" y="1202646"/>
            <a:ext cx="4015200" cy="29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72" name="Shape 172"/>
          <p:cNvSpPr txBox="1"/>
          <p:nvPr>
            <p:ph idx="2" type="body"/>
          </p:nvPr>
        </p:nvSpPr>
        <p:spPr>
          <a:xfrm>
            <a:off x="4673600" y="1202646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73" name="Shape 173"/>
          <p:cNvSpPr txBox="1"/>
          <p:nvPr>
            <p:ph idx="3" type="body"/>
          </p:nvPr>
        </p:nvSpPr>
        <p:spPr>
          <a:xfrm>
            <a:off x="4673600" y="2760567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OverTx">
  <p:cSld name="Title, 2 Content over Content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457172" y="1202646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77" name="Shape 177"/>
          <p:cNvSpPr txBox="1"/>
          <p:nvPr>
            <p:ph idx="2" type="body"/>
          </p:nvPr>
        </p:nvSpPr>
        <p:spPr>
          <a:xfrm>
            <a:off x="4673600" y="1202646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78" name="Shape 178"/>
          <p:cNvSpPr txBox="1"/>
          <p:nvPr>
            <p:ph idx="3" type="body"/>
          </p:nvPr>
        </p:nvSpPr>
        <p:spPr>
          <a:xfrm>
            <a:off x="457172" y="2760567"/>
            <a:ext cx="82284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OverTx">
  <p:cSld name="Title, Content over Content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457172" y="1202646"/>
            <a:ext cx="82284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82" name="Shape 182"/>
          <p:cNvSpPr txBox="1"/>
          <p:nvPr>
            <p:ph idx="2" type="body"/>
          </p:nvPr>
        </p:nvSpPr>
        <p:spPr>
          <a:xfrm>
            <a:off x="457172" y="2760567"/>
            <a:ext cx="82284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fourObj">
  <p:cSld name="Title, 4 Content"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457172" y="1202646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86" name="Shape 186"/>
          <p:cNvSpPr txBox="1"/>
          <p:nvPr>
            <p:ph idx="2" type="body"/>
          </p:nvPr>
        </p:nvSpPr>
        <p:spPr>
          <a:xfrm>
            <a:off x="4673600" y="1202646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87" name="Shape 187"/>
          <p:cNvSpPr txBox="1"/>
          <p:nvPr>
            <p:ph idx="3" type="body"/>
          </p:nvPr>
        </p:nvSpPr>
        <p:spPr>
          <a:xfrm>
            <a:off x="4673600" y="2760567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88" name="Shape 188"/>
          <p:cNvSpPr txBox="1"/>
          <p:nvPr>
            <p:ph idx="4" type="body"/>
          </p:nvPr>
        </p:nvSpPr>
        <p:spPr>
          <a:xfrm>
            <a:off x="457172" y="2760567"/>
            <a:ext cx="4015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, 6 Content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91" name="Shape 191"/>
          <p:cNvSpPr txBox="1"/>
          <p:nvPr>
            <p:ph idx="1" type="body"/>
          </p:nvPr>
        </p:nvSpPr>
        <p:spPr>
          <a:xfrm>
            <a:off x="457172" y="1202646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92" name="Shape 192"/>
          <p:cNvSpPr txBox="1"/>
          <p:nvPr>
            <p:ph idx="2" type="body"/>
          </p:nvPr>
        </p:nvSpPr>
        <p:spPr>
          <a:xfrm>
            <a:off x="3239388" y="1202646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93" name="Shape 193"/>
          <p:cNvSpPr txBox="1"/>
          <p:nvPr>
            <p:ph idx="3" type="body"/>
          </p:nvPr>
        </p:nvSpPr>
        <p:spPr>
          <a:xfrm>
            <a:off x="6021277" y="1202646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94" name="Shape 194"/>
          <p:cNvSpPr txBox="1"/>
          <p:nvPr>
            <p:ph idx="4" type="body"/>
          </p:nvPr>
        </p:nvSpPr>
        <p:spPr>
          <a:xfrm>
            <a:off x="6021277" y="2760567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95" name="Shape 195"/>
          <p:cNvSpPr txBox="1"/>
          <p:nvPr>
            <p:ph idx="5" type="body"/>
          </p:nvPr>
        </p:nvSpPr>
        <p:spPr>
          <a:xfrm>
            <a:off x="3239388" y="2760567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96" name="Shape 196"/>
          <p:cNvSpPr txBox="1"/>
          <p:nvPr>
            <p:ph idx="6" type="body"/>
          </p:nvPr>
        </p:nvSpPr>
        <p:spPr>
          <a:xfrm>
            <a:off x="457172" y="2760567"/>
            <a:ext cx="26493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37.jp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lv" sz="1000">
                <a:solidFill>
                  <a:schemeClr val="dk2"/>
                </a:solidFill>
              </a:rPr>
              <a:t>‹#›</a:t>
            </a:fld>
            <a:endParaRPr sz="1000">
              <a:solidFill>
                <a:schemeClr val="dk2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>
            <a:off x="499273" y="4458702"/>
            <a:ext cx="4940700" cy="690900"/>
          </a:xfrm>
          <a:custGeom>
            <a:pathLst>
              <a:path extrusionOk="0" h="120000" w="120000">
                <a:moveTo>
                  <a:pt x="0" y="712"/>
                </a:moveTo>
                <a:lnTo>
                  <a:pt x="119999" y="120000"/>
                </a:lnTo>
                <a:lnTo>
                  <a:pt x="89106" y="120000"/>
                </a:lnTo>
                <a:lnTo>
                  <a:pt x="16" y="0"/>
                </a:lnTo>
              </a:path>
            </a:pathLst>
          </a:custGeom>
          <a:solidFill>
            <a:srgbClr val="9CCADC">
              <a:alpha val="40000"/>
            </a:srgbClr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485717" y="4454258"/>
            <a:ext cx="3690600" cy="7002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19999" y="119387"/>
                </a:lnTo>
                <a:lnTo>
                  <a:pt x="94759" y="120000"/>
                </a:lnTo>
                <a:lnTo>
                  <a:pt x="257" y="816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3" name="Shape 53"/>
          <p:cNvSpPr/>
          <p:nvPr/>
        </p:nvSpPr>
        <p:spPr>
          <a:xfrm>
            <a:off x="-6042" y="4343440"/>
            <a:ext cx="3402300" cy="810600"/>
          </a:xfrm>
          <a:prstGeom prst="rtTriangle">
            <a:avLst/>
          </a:prstGeom>
          <a:blipFill rotWithShape="1">
            <a:blip r:embed="rId1">
              <a:alphaModFix amt="50000"/>
            </a:blip>
            <a:tile algn="t" flip="none" tx="0" sx="50000" ty="0" sy="50000"/>
          </a:blip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54" name="Shape 54"/>
          <p:cNvCxnSpPr/>
          <p:nvPr/>
        </p:nvCxnSpPr>
        <p:spPr>
          <a:xfrm>
            <a:off x="-9237" y="4340804"/>
            <a:ext cx="3405600" cy="813300"/>
          </a:xfrm>
          <a:prstGeom prst="straightConnector1">
            <a:avLst/>
          </a:prstGeom>
          <a:noFill/>
          <a:ln cap="flat" cmpd="sng" w="12050">
            <a:solidFill>
              <a:srgbClr val="93C5D8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55" name="Shape 55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100"/>
              <a:buFont typeface="Rambla"/>
              <a:buNone/>
              <a:defRPr b="1" i="0" sz="4100" u="none" cap="none" strike="noStrike">
                <a:solidFill>
                  <a:schemeClr val="dk2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indent="0"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indent="0"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indent="0"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indent="0"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indent="0"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indent="0"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indent="0"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6" name="Shape 56"/>
          <p:cNvSpPr txBox="1"/>
          <p:nvPr>
            <p:ph idx="1" type="body"/>
          </p:nvPr>
        </p:nvSpPr>
        <p:spPr>
          <a:xfrm>
            <a:off x="457200" y="1110997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-345186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36"/>
              <a:buFont typeface="Noto Sans Symbols"/>
              <a:buChar char="▶"/>
              <a:defRPr b="0" i="0" sz="27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-374650" lvl="1" marL="914400" marR="0" rtl="0" algn="l">
              <a:spcBef>
                <a:spcPts val="324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Verdana"/>
              <a:buChar char="◦"/>
              <a:defRPr b="0" i="0" sz="23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-361950" lvl="2" marL="13716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Noto Sans Symbols"/>
              <a:buChar char="⚫"/>
              <a:defRPr b="0" i="0" sz="21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-349250" lvl="3" marL="18288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Noto Sans Symbols"/>
              <a:buChar char="⚫"/>
              <a:defRPr b="0" i="0" sz="19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-342900" lvl="4" marL="2286000" marR="0" rtl="0" algn="l">
              <a:spcBef>
                <a:spcPts val="3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⚫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-342900" lvl="5" marL="27432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Noto Sans Symbols"/>
              <a:buChar char="◾"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-330200" lvl="6" marL="32004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-330200" lvl="7" marL="36576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-330200" lvl="8" marL="4114800" marR="0" rtl="0" algn="l">
              <a:spcBef>
                <a:spcPts val="35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Noto Sans Symbols"/>
              <a:buChar char="◾"/>
              <a:defRPr b="0" i="0" sz="16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57" name="Shape 57"/>
          <p:cNvSpPr txBox="1"/>
          <p:nvPr>
            <p:ph idx="10" type="dt"/>
          </p:nvPr>
        </p:nvSpPr>
        <p:spPr>
          <a:xfrm>
            <a:off x="6727032" y="4805958"/>
            <a:ext cx="1920300" cy="27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58" name="Shape 58"/>
          <p:cNvSpPr txBox="1"/>
          <p:nvPr>
            <p:ph idx="11" type="ftr"/>
          </p:nvPr>
        </p:nvSpPr>
        <p:spPr>
          <a:xfrm>
            <a:off x="4380073" y="4805958"/>
            <a:ext cx="2350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1pPr>
            <a:lvl2pPr indent="0" lvl="1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2pPr>
            <a:lvl3pPr indent="0" lvl="2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3pPr>
            <a:lvl4pPr indent="0" lvl="3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4pPr>
            <a:lvl5pPr indent="0" lvl="4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5pPr>
            <a:lvl6pPr indent="0" lvl="5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6pPr>
            <a:lvl7pPr indent="0" lvl="6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7pPr>
            <a:lvl8pPr indent="0" lvl="7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8pPr>
            <a:lvl9pPr indent="0" lvl="8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2" type="sldNum"/>
          </p:nvPr>
        </p:nvSpPr>
        <p:spPr>
          <a:xfrm>
            <a:off x="8647272" y="4805958"/>
            <a:ext cx="3657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lang="lv" sz="1000" u="none">
                <a:solidFill>
                  <a:schemeClr val="dk1"/>
                </a:solidFill>
                <a:latin typeface="Rambla"/>
                <a:ea typeface="Rambla"/>
                <a:cs typeface="Rambla"/>
                <a:sym typeface="Rambla"/>
              </a:rPr>
              <a:t>‹#›</a:t>
            </a:fld>
            <a:endParaRPr b="0" sz="1000" u="non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/>
          <p:nvPr>
            <p:ph type="title"/>
          </p:nvPr>
        </p:nvSpPr>
        <p:spPr>
          <a:xfrm>
            <a:off x="457172" y="203761"/>
            <a:ext cx="8228400" cy="8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45" name="Shape 145"/>
          <p:cNvSpPr txBox="1"/>
          <p:nvPr>
            <p:ph idx="1" type="body"/>
          </p:nvPr>
        </p:nvSpPr>
        <p:spPr>
          <a:xfrm>
            <a:off x="457172" y="1202646"/>
            <a:ext cx="8228400" cy="29823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46" name="Shape 146"/>
          <p:cNvSpPr txBox="1"/>
          <p:nvPr>
            <p:ph idx="10" type="dt"/>
          </p:nvPr>
        </p:nvSpPr>
        <p:spPr>
          <a:xfrm>
            <a:off x="457172" y="4684539"/>
            <a:ext cx="2130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47" name="Shape 147"/>
          <p:cNvSpPr txBox="1"/>
          <p:nvPr>
            <p:ph idx="11" type="ftr"/>
          </p:nvPr>
        </p:nvSpPr>
        <p:spPr>
          <a:xfrm>
            <a:off x="3126401" y="4684539"/>
            <a:ext cx="2898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82925" lIns="82925" rIns="82925" wrap="square" tIns="82925"/>
          <a:lstStyle>
            <a:lvl1pPr indent="0" lvl="0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1pPr>
            <a:lvl2pPr indent="0" lvl="1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2pPr>
            <a:lvl3pPr indent="0" lvl="2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3pPr>
            <a:lvl4pPr indent="0" lvl="3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4pPr>
            <a:lvl5pPr indent="0" lvl="4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5pPr>
            <a:lvl6pPr indent="0" lvl="5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6pPr>
            <a:lvl7pPr indent="0" lvl="6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7pPr>
            <a:lvl8pPr indent="0" lvl="7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8pPr>
            <a:lvl9pPr indent="0" lvl="8" marL="0" marR="0" rtl="0" algn="l">
              <a:spcBef>
                <a:spcPts val="0"/>
              </a:spcBef>
              <a:spcAft>
                <a:spcPts val="0"/>
              </a:spcAft>
              <a:buSzPts val="1300"/>
              <a:buNone/>
              <a:defRPr b="0" i="0" sz="1600" u="none" cap="none" strike="noStrike"/>
            </a:lvl9pPr>
          </a:lstStyle>
          <a:p/>
        </p:txBody>
      </p:sp>
      <p:sp>
        <p:nvSpPr>
          <p:cNvPr id="148" name="Shape 148"/>
          <p:cNvSpPr txBox="1"/>
          <p:nvPr>
            <p:ph idx="12" type="sldNum"/>
          </p:nvPr>
        </p:nvSpPr>
        <p:spPr>
          <a:xfrm>
            <a:off x="6555188" y="4684539"/>
            <a:ext cx="2130000" cy="3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rIns="0" wrap="square" tIns="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lv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‹#›</a:t>
            </a:fld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hyperlink" Target="https://www.facebook.com/sail4youth/videos/" TargetMode="External"/><Relationship Id="rId5" Type="http://schemas.openxmlformats.org/officeDocument/2006/relationships/image" Target="../media/image13.png"/><Relationship Id="rId6" Type="http://schemas.openxmlformats.org/officeDocument/2006/relationships/image" Target="../media/image12.jpg"/><Relationship Id="rId7" Type="http://schemas.openxmlformats.org/officeDocument/2006/relationships/image" Target="../media/image10.jpg"/><Relationship Id="rId8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facebook.com/sail4youth/videos/" TargetMode="External"/><Relationship Id="rId4" Type="http://schemas.openxmlformats.org/officeDocument/2006/relationships/hyperlink" Target="http://www.lsm.lv/lv/raksts/izklaide/dzive/komandas-prasmes-apgust-darba-uz-jahtas.a188325/" TargetMode="External"/><Relationship Id="rId9" Type="http://schemas.openxmlformats.org/officeDocument/2006/relationships/image" Target="../media/image19.png"/><Relationship Id="rId5" Type="http://schemas.openxmlformats.org/officeDocument/2006/relationships/image" Target="../media/image28.jpg"/><Relationship Id="rId6" Type="http://schemas.openxmlformats.org/officeDocument/2006/relationships/image" Target="../media/image16.png"/><Relationship Id="rId7" Type="http://schemas.openxmlformats.org/officeDocument/2006/relationships/image" Target="../media/image18.jpg"/><Relationship Id="rId8" Type="http://schemas.openxmlformats.org/officeDocument/2006/relationships/image" Target="../media/image1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2.jpg"/><Relationship Id="rId4" Type="http://schemas.openxmlformats.org/officeDocument/2006/relationships/image" Target="../media/image30.jpg"/><Relationship Id="rId5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jpg"/><Relationship Id="rId4" Type="http://schemas.openxmlformats.org/officeDocument/2006/relationships/image" Target="../media/image2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hyperlink" Target="http://ej.uz/sail4youthguidelines" TargetMode="External"/><Relationship Id="rId5" Type="http://schemas.openxmlformats.org/officeDocument/2006/relationships/hyperlink" Target="https://www.facebook.com/sail4youth/videos/1511392602495274/" TargetMode="External"/><Relationship Id="rId6" Type="http://schemas.openxmlformats.org/officeDocument/2006/relationships/hyperlink" Target="http://next-stop-makes-art.blogspot.com/p/about.html" TargetMode="Externa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4.jpg"/><Relationship Id="rId4" Type="http://schemas.openxmlformats.org/officeDocument/2006/relationships/image" Target="../media/image3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3.jpg"/><Relationship Id="rId4" Type="http://schemas.openxmlformats.org/officeDocument/2006/relationships/image" Target="../media/image53.png"/><Relationship Id="rId5" Type="http://schemas.openxmlformats.org/officeDocument/2006/relationships/image" Target="../media/image43.jpg"/><Relationship Id="rId6" Type="http://schemas.openxmlformats.org/officeDocument/2006/relationships/image" Target="../media/image58.png"/><Relationship Id="rId7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3.jpg"/><Relationship Id="rId4" Type="http://schemas.openxmlformats.org/officeDocument/2006/relationships/image" Target="../media/image36.jpg"/><Relationship Id="rId5" Type="http://schemas.openxmlformats.org/officeDocument/2006/relationships/image" Target="../media/image3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png"/><Relationship Id="rId4" Type="http://schemas.openxmlformats.org/officeDocument/2006/relationships/image" Target="../media/image45.png"/><Relationship Id="rId5" Type="http://schemas.openxmlformats.org/officeDocument/2006/relationships/image" Target="../media/image56.jpg"/><Relationship Id="rId6" Type="http://schemas.openxmlformats.org/officeDocument/2006/relationships/image" Target="../media/image40.jpg"/><Relationship Id="rId7" Type="http://schemas.openxmlformats.org/officeDocument/2006/relationships/image" Target="../media/image41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0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://ej.uz/sail4youthguidelines" TargetMode="External"/><Relationship Id="rId4" Type="http://schemas.openxmlformats.org/officeDocument/2006/relationships/image" Target="../media/image47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9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s://www.youtube.com/watch?v=_PXoCkgqyt4" TargetMode="Externa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hyperlink" Target="https://ec.europa.eu/research/participants/portal/doc/call/fp7/fp7-ict-2013-sme-dca/32991-obtaining_pic_and_ecas_en.pdf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7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jp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hape 201"/>
          <p:cNvPicPr preferRelativeResize="0"/>
          <p:nvPr/>
        </p:nvPicPr>
        <p:blipFill rotWithShape="1">
          <a:blip r:embed="rId3">
            <a:alphaModFix/>
          </a:blip>
          <a:srcRect b="9968" l="1710" r="0" t="30336"/>
          <a:stretch/>
        </p:blipFill>
        <p:spPr>
          <a:xfrm>
            <a:off x="8194" y="324"/>
            <a:ext cx="9103800" cy="3683292"/>
          </a:xfrm>
          <a:prstGeom prst="rect">
            <a:avLst/>
          </a:prstGeom>
          <a:noFill/>
          <a:ln cap="flat" cmpd="sng" w="190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02" name="Shape 202"/>
          <p:cNvSpPr txBox="1"/>
          <p:nvPr/>
        </p:nvSpPr>
        <p:spPr>
          <a:xfrm>
            <a:off x="8200" y="2162475"/>
            <a:ext cx="9144000" cy="3642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50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International non-formal </a:t>
            </a:r>
            <a:r>
              <a:rPr b="1" lang="lv" sz="50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education projects </a:t>
            </a:r>
            <a:endParaRPr b="1" sz="5000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50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and EU funding</a:t>
            </a:r>
            <a:endParaRPr sz="3300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i="0" lang="lv" sz="320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SAIL4entrepreneurSHIP [2015]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00" name="Shape 30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10272" l="21361" r="20467" t="17219"/>
          <a:stretch/>
        </p:blipFill>
        <p:spPr>
          <a:xfrm>
            <a:off x="251520" y="949474"/>
            <a:ext cx="5616600" cy="393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Shape 301"/>
          <p:cNvSpPr txBox="1"/>
          <p:nvPr/>
        </p:nvSpPr>
        <p:spPr>
          <a:xfrm>
            <a:off x="5940152" y="3651870"/>
            <a:ext cx="30243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v" sz="21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Facebook: </a:t>
            </a:r>
            <a:r>
              <a:rPr b="1" lang="lv" sz="2100" u="sng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SAIL4youth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v" sz="1000" u="sng">
                <a:solidFill>
                  <a:schemeClr val="hlink"/>
                </a:solidFill>
                <a:latin typeface="Rambla"/>
                <a:ea typeface="Rambla"/>
                <a:cs typeface="Rambla"/>
                <a:sym typeface="Rambla"/>
                <a:hlinkClick r:id="rId4"/>
              </a:rPr>
              <a:t>VIDEO: https://www.facebook.com/sail4youth/videos/</a:t>
            </a:r>
            <a:r>
              <a:rPr lang="lv" sz="1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endParaRPr sz="1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02" name="Shape 302"/>
          <p:cNvPicPr preferRelativeResize="0"/>
          <p:nvPr/>
        </p:nvPicPr>
        <p:blipFill rotWithShape="1">
          <a:blip r:embed="rId5">
            <a:alphaModFix/>
          </a:blip>
          <a:srcRect b="24418" l="19997" r="39006" t="7558"/>
          <a:stretch/>
        </p:blipFill>
        <p:spPr>
          <a:xfrm>
            <a:off x="6050260" y="987574"/>
            <a:ext cx="2755229" cy="258969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descr="E:\SAIL4entrepreneurSHIP projekta dokumenti\SAIL4logos\erasmus-logo.jpg" id="303" name="Shape 30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09466" y="2556034"/>
            <a:ext cx="1294070" cy="370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AIL4entrepreneurSHIP projekta dokumenti\SAIL4logos\LOGO_ex3.jpg" id="304" name="Shape 30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72047" y="2312293"/>
            <a:ext cx="1294070" cy="61703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SAIL4entrepreneurSHIP projekta dokumenti\SAIL4logos\STA_latvia_logo_ar pantoniem - kopija.jpg" id="305" name="Shape 30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55776" y="2283718"/>
            <a:ext cx="323942" cy="358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i="0" lang="lv" sz="320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SAIL4youth [2016]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11" name="Shape 311"/>
          <p:cNvSpPr txBox="1"/>
          <p:nvPr/>
        </p:nvSpPr>
        <p:spPr>
          <a:xfrm>
            <a:off x="5940152" y="3651870"/>
            <a:ext cx="3024300" cy="13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v" sz="21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Facebook: </a:t>
            </a:r>
            <a:r>
              <a:rPr b="1" lang="lv" sz="2100" u="sng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SAIL4youth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v" sz="1000" u="sng">
                <a:solidFill>
                  <a:schemeClr val="hlink"/>
                </a:solidFill>
                <a:latin typeface="Rambla"/>
                <a:ea typeface="Rambla"/>
                <a:cs typeface="Rambla"/>
                <a:sym typeface="Rambla"/>
                <a:hlinkClick r:id="rId3"/>
              </a:rPr>
              <a:t>VIDEO: </a:t>
            </a:r>
            <a:r>
              <a:rPr lang="lv" sz="1000" u="sng">
                <a:solidFill>
                  <a:schemeClr val="hlink"/>
                </a:solidFill>
                <a:latin typeface="Rambla"/>
                <a:ea typeface="Rambla"/>
                <a:cs typeface="Rambla"/>
                <a:sym typeface="Rambla"/>
                <a:hlinkClick r:id="rId4"/>
              </a:rPr>
              <a:t>http://www.lsm.lv/lv/raksts/izklaide/dzive/komandas-prasmes-apgust-darba-uz-jahtas.a188325/</a:t>
            </a:r>
            <a:r>
              <a:rPr lang="lv" sz="1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endParaRPr sz="1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E:\a2016 BALTIC Sail4youth\SAIL4youth FOTO\1_SAIL4youth START in VENTSPILS\TEAM_SAIL4youth.jpg" id="312" name="Shape 3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527" y="987574"/>
            <a:ext cx="5474181" cy="365221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a2016 BALTIC Sail4youth\Dizaina darbi SAIL4youht\SAIL4youth LOGOs\Erasmus_plus_logo.png" id="313" name="Shape 3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819985" y="987574"/>
            <a:ext cx="1760654" cy="50385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a2016 BALTIC Sail4youth\Dizaina darbi SAIL4youht\SAIL4youth LOGOs\SAIL4_youth_2916_LOGO.png" id="314" name="Shape 314"/>
          <p:cNvPicPr preferRelativeResize="0"/>
          <p:nvPr/>
        </p:nvPicPr>
        <p:blipFill rotWithShape="1">
          <a:blip r:embed="rId7">
            <a:alphaModFix/>
          </a:blip>
          <a:srcRect b="0" l="10793" r="0" t="8297"/>
          <a:stretch/>
        </p:blipFill>
        <p:spPr>
          <a:xfrm>
            <a:off x="323527" y="987574"/>
            <a:ext cx="1499231" cy="108004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:\a2016 BALTIC Sail4youth\Dizaina darbi SAIL4youht\SAIL4youth LOGOs\STA_latvia_logo_ar pantoniem - kopija.jpg" id="315" name="Shape 3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351095" y="975277"/>
            <a:ext cx="418363" cy="462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Shape 316"/>
          <p:cNvPicPr preferRelativeResize="0"/>
          <p:nvPr/>
        </p:nvPicPr>
        <p:blipFill rotWithShape="1">
          <a:blip r:embed="rId9">
            <a:alphaModFix/>
          </a:blip>
          <a:srcRect b="10714" l="18278" r="19445" t="14285"/>
          <a:stretch/>
        </p:blipFill>
        <p:spPr>
          <a:xfrm>
            <a:off x="5918725" y="987574"/>
            <a:ext cx="3057965" cy="2086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Shape 321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i="0" lang="lv" sz="320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youthSAIL4creativity100 [2017-2018]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22" name="Shape 322"/>
          <p:cNvSpPr txBox="1"/>
          <p:nvPr/>
        </p:nvSpPr>
        <p:spPr>
          <a:xfrm>
            <a:off x="7501304" y="4209350"/>
            <a:ext cx="3024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Shape 323"/>
          <p:cNvSpPr txBox="1"/>
          <p:nvPr>
            <p:ph idx="1" type="body"/>
          </p:nvPr>
        </p:nvSpPr>
        <p:spPr>
          <a:xfrm>
            <a:off x="457200" y="1060197"/>
            <a:ext cx="8229600" cy="339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64160" lvl="0" marL="36576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8"/>
              <a:buFont typeface="Noto Sans Symbols"/>
              <a:buChar char="▶"/>
            </a:pPr>
            <a:r>
              <a:rPr b="0" i="0" lang="lv" sz="2600" u="none" cap="none" strike="noStrike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26 LV, EE and LT youngsters sail</a:t>
            </a:r>
            <a:r>
              <a:rPr lang="lv" sz="2600">
                <a:solidFill>
                  <a:srgbClr val="002060"/>
                </a:solidFill>
              </a:rPr>
              <a:t>ed </a:t>
            </a:r>
            <a:r>
              <a:rPr b="0" i="0" lang="lv" sz="2600" u="none" cap="none" strike="noStrike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the coastline of Latvia on 3 yachts and created art </a:t>
            </a:r>
            <a:r>
              <a:rPr lang="lv" sz="2600">
                <a:solidFill>
                  <a:srgbClr val="002060"/>
                </a:solidFill>
              </a:rPr>
              <a:t>exhibition </a:t>
            </a:r>
            <a:r>
              <a:rPr b="0" i="0" lang="lv" sz="2600" u="none" cap="none" strike="noStrike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to celebrate 100 years anniversary of Latvia, Estonia and Lithuania.   </a:t>
            </a:r>
            <a:endParaRPr sz="2600">
              <a:solidFill>
                <a:srgbClr val="002060"/>
              </a:solidFill>
            </a:endParaRPr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768"/>
              <a:buFont typeface="Noto Sans Symbols"/>
              <a:buChar char="▶"/>
            </a:pPr>
            <a:r>
              <a:rPr b="0" i="0" lang="lv" sz="2600" u="none" cap="none" strike="noStrike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KA2 “Erasmus+: Youth in Action”</a:t>
            </a:r>
            <a:endParaRPr b="0" i="0" sz="26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24" name="Shape 324"/>
          <p:cNvPicPr preferRelativeResize="0"/>
          <p:nvPr/>
        </p:nvPicPr>
        <p:blipFill rotWithShape="1">
          <a:blip r:embed="rId3">
            <a:alphaModFix/>
          </a:blip>
          <a:srcRect b="0" l="0" r="0" t="5678"/>
          <a:stretch/>
        </p:blipFill>
        <p:spPr>
          <a:xfrm>
            <a:off x="5677400" y="2965300"/>
            <a:ext cx="3466600" cy="21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Shape 325"/>
          <p:cNvPicPr preferRelativeResize="0"/>
          <p:nvPr/>
        </p:nvPicPr>
        <p:blipFill rotWithShape="1">
          <a:blip r:embed="rId4">
            <a:alphaModFix/>
          </a:blip>
          <a:srcRect b="27843" l="13956" r="0" t="25298"/>
          <a:stretch/>
        </p:blipFill>
        <p:spPr>
          <a:xfrm>
            <a:off x="0" y="2954275"/>
            <a:ext cx="3790675" cy="224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Shape 326"/>
          <p:cNvPicPr preferRelativeResize="0"/>
          <p:nvPr/>
        </p:nvPicPr>
        <p:blipFill rotWithShape="1">
          <a:blip r:embed="rId5">
            <a:alphaModFix/>
          </a:blip>
          <a:srcRect b="0" l="17987" r="15118" t="0"/>
          <a:stretch/>
        </p:blipFill>
        <p:spPr>
          <a:xfrm>
            <a:off x="3790675" y="2965300"/>
            <a:ext cx="1932300" cy="216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hape 331"/>
          <p:cNvPicPr preferRelativeResize="0"/>
          <p:nvPr/>
        </p:nvPicPr>
        <p:blipFill rotWithShape="1">
          <a:blip r:embed="rId3">
            <a:alphaModFix/>
          </a:blip>
          <a:srcRect b="7498" l="0" r="0" t="7002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Shape 332"/>
          <p:cNvSpPr txBox="1"/>
          <p:nvPr>
            <p:ph type="title"/>
          </p:nvPr>
        </p:nvSpPr>
        <p:spPr>
          <a:xfrm>
            <a:off x="0" y="4286100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42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Sail training and youth work</a:t>
            </a:r>
            <a:endParaRPr b="1" i="0" sz="4200" u="none" cap="none" strike="noStrik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hape 337"/>
          <p:cNvPicPr preferRelativeResize="0"/>
          <p:nvPr/>
        </p:nvPicPr>
        <p:blipFill rotWithShape="1">
          <a:blip r:embed="rId3">
            <a:alphaModFix/>
          </a:blip>
          <a:srcRect b="12758" l="16850" r="17662" t="20091"/>
          <a:stretch/>
        </p:blipFill>
        <p:spPr>
          <a:xfrm>
            <a:off x="0" y="-40250"/>
            <a:ext cx="9144000" cy="518374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Shape 338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lv">
                <a:solidFill>
                  <a:srgbClr val="000000"/>
                </a:solidFill>
              </a:rPr>
              <a:t>  </a:t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339" name="Shape 339"/>
          <p:cNvSpPr txBox="1"/>
          <p:nvPr>
            <p:ph type="title"/>
          </p:nvPr>
        </p:nvSpPr>
        <p:spPr>
          <a:xfrm>
            <a:off x="171600" y="4227100"/>
            <a:ext cx="93444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4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Active learning</a:t>
            </a:r>
            <a:endParaRPr b="1" sz="4200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/>
        </p:nvSpPr>
        <p:spPr>
          <a:xfrm>
            <a:off x="3375950" y="1048450"/>
            <a:ext cx="2642700" cy="1720800"/>
          </a:xfrm>
          <a:prstGeom prst="frame">
            <a:avLst>
              <a:gd fmla="val 12500" name="adj1"/>
            </a:avLst>
          </a:prstGeom>
          <a:solidFill>
            <a:srgbClr val="0000A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Shape 345"/>
          <p:cNvSpPr txBox="1"/>
          <p:nvPr>
            <p:ph idx="1" type="body"/>
          </p:nvPr>
        </p:nvSpPr>
        <p:spPr>
          <a:xfrm>
            <a:off x="3454700" y="1221775"/>
            <a:ext cx="2022300" cy="140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218186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lv" sz="3000">
                <a:solidFill>
                  <a:srgbClr val="0000A8"/>
                </a:solidFill>
              </a:rPr>
              <a:t>Learning </a:t>
            </a:r>
            <a:br>
              <a:rPr b="1" lang="lv" sz="3000">
                <a:solidFill>
                  <a:srgbClr val="0000A8"/>
                </a:solidFill>
              </a:rPr>
            </a:br>
            <a:r>
              <a:rPr b="1" lang="lv" sz="3000">
                <a:solidFill>
                  <a:srgbClr val="0000A8"/>
                </a:solidFill>
              </a:rPr>
              <a:t>by doing</a:t>
            </a:r>
            <a:endParaRPr b="1" sz="3000">
              <a:solidFill>
                <a:srgbClr val="0000A8"/>
              </a:solidFill>
            </a:endParaRPr>
          </a:p>
        </p:txBody>
      </p:sp>
      <p:sp>
        <p:nvSpPr>
          <p:cNvPr id="346" name="Shape 346"/>
          <p:cNvSpPr txBox="1"/>
          <p:nvPr>
            <p:ph type="title"/>
          </p:nvPr>
        </p:nvSpPr>
        <p:spPr>
          <a:xfrm>
            <a:off x="2784350" y="129775"/>
            <a:ext cx="6588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4400">
                <a:solidFill>
                  <a:srgbClr val="2B2BD2"/>
                </a:solidFill>
              </a:rPr>
              <a:t>Non-formal education</a:t>
            </a:r>
            <a:endParaRPr b="1" i="0" sz="44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47" name="Shape 347"/>
          <p:cNvSpPr/>
          <p:nvPr/>
        </p:nvSpPr>
        <p:spPr>
          <a:xfrm>
            <a:off x="6237450" y="1063375"/>
            <a:ext cx="2642700" cy="1720800"/>
          </a:xfrm>
          <a:prstGeom prst="frame">
            <a:avLst>
              <a:gd fmla="val 12500" name="adj1"/>
            </a:avLst>
          </a:prstGeom>
          <a:solidFill>
            <a:srgbClr val="0000A8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/>
          <p:nvPr/>
        </p:nvSpPr>
        <p:spPr>
          <a:xfrm>
            <a:off x="3375950" y="3010925"/>
            <a:ext cx="2642700" cy="1720800"/>
          </a:xfrm>
          <a:prstGeom prst="frame">
            <a:avLst>
              <a:gd fmla="val 12500" name="adj1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Shape 349"/>
          <p:cNvSpPr/>
          <p:nvPr/>
        </p:nvSpPr>
        <p:spPr>
          <a:xfrm>
            <a:off x="6237450" y="3010925"/>
            <a:ext cx="2642700" cy="1720800"/>
          </a:xfrm>
          <a:prstGeom prst="frame">
            <a:avLst>
              <a:gd fmla="val 12500" name="adj1"/>
            </a:avLst>
          </a:prstGeom>
          <a:solidFill>
            <a:srgbClr val="FF00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Shape 350"/>
          <p:cNvSpPr txBox="1"/>
          <p:nvPr>
            <p:ph idx="1" type="body"/>
          </p:nvPr>
        </p:nvSpPr>
        <p:spPr>
          <a:xfrm>
            <a:off x="3449750" y="3217100"/>
            <a:ext cx="2022300" cy="140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218186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lv" sz="3000">
                <a:solidFill>
                  <a:srgbClr val="0000A8"/>
                </a:solidFill>
              </a:rPr>
              <a:t>Learning </a:t>
            </a:r>
            <a:br>
              <a:rPr b="1" lang="lv" sz="3000">
                <a:solidFill>
                  <a:srgbClr val="0000A8"/>
                </a:solidFill>
              </a:rPr>
            </a:br>
            <a:r>
              <a:rPr b="1" lang="lv" sz="3000">
                <a:solidFill>
                  <a:srgbClr val="0000A8"/>
                </a:solidFill>
              </a:rPr>
              <a:t>to learn</a:t>
            </a:r>
            <a:endParaRPr b="1" sz="3000">
              <a:solidFill>
                <a:srgbClr val="0000A8"/>
              </a:solidFill>
            </a:endParaRPr>
          </a:p>
        </p:txBody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6395250" y="1145575"/>
            <a:ext cx="2197500" cy="140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218186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lv" sz="2800">
                <a:solidFill>
                  <a:srgbClr val="0000A8"/>
                </a:solidFill>
              </a:rPr>
              <a:t>Learning </a:t>
            </a:r>
            <a:br>
              <a:rPr b="1" lang="lv" sz="2800">
                <a:solidFill>
                  <a:srgbClr val="0000A8"/>
                </a:solidFill>
              </a:rPr>
            </a:br>
            <a:r>
              <a:rPr b="1" lang="lv" sz="2800">
                <a:solidFill>
                  <a:srgbClr val="0000A8"/>
                </a:solidFill>
              </a:rPr>
              <a:t>to be with OTHERS</a:t>
            </a:r>
            <a:endParaRPr b="1" sz="2800">
              <a:solidFill>
                <a:srgbClr val="0000A8"/>
              </a:solidFill>
            </a:endParaRPr>
          </a:p>
        </p:txBody>
      </p:sp>
      <p:sp>
        <p:nvSpPr>
          <p:cNvPr id="352" name="Shape 352"/>
          <p:cNvSpPr txBox="1"/>
          <p:nvPr>
            <p:ph idx="1" type="body"/>
          </p:nvPr>
        </p:nvSpPr>
        <p:spPr>
          <a:xfrm>
            <a:off x="6395250" y="3259175"/>
            <a:ext cx="2022300" cy="1404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218186" rtl="0">
              <a:spcBef>
                <a:spcPts val="400"/>
              </a:spcBef>
              <a:spcAft>
                <a:spcPts val="0"/>
              </a:spcAft>
              <a:buNone/>
            </a:pPr>
            <a:r>
              <a:rPr b="1" lang="lv" sz="3000">
                <a:solidFill>
                  <a:srgbClr val="0000A8"/>
                </a:solidFill>
              </a:rPr>
              <a:t>Learning </a:t>
            </a:r>
            <a:br>
              <a:rPr b="1" lang="lv" sz="3000">
                <a:solidFill>
                  <a:srgbClr val="0000A8"/>
                </a:solidFill>
              </a:rPr>
            </a:br>
            <a:r>
              <a:rPr b="1" lang="lv" sz="3000">
                <a:solidFill>
                  <a:srgbClr val="0000A8"/>
                </a:solidFill>
              </a:rPr>
              <a:t>to BE</a:t>
            </a:r>
            <a:endParaRPr b="1" sz="3000">
              <a:solidFill>
                <a:srgbClr val="0000A8"/>
              </a:solidFill>
            </a:endParaRPr>
          </a:p>
        </p:txBody>
      </p:sp>
      <p:pic>
        <p:nvPicPr>
          <p:cNvPr id="353" name="Shape 353"/>
          <p:cNvPicPr preferRelativeResize="0"/>
          <p:nvPr/>
        </p:nvPicPr>
        <p:blipFill rotWithShape="1">
          <a:blip r:embed="rId3">
            <a:alphaModFix/>
          </a:blip>
          <a:srcRect b="0" l="28447" r="30527" t="0"/>
          <a:stretch/>
        </p:blipFill>
        <p:spPr>
          <a:xfrm>
            <a:off x="0" y="0"/>
            <a:ext cx="31653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Shape 358"/>
          <p:cNvPicPr preferRelativeResize="0"/>
          <p:nvPr/>
        </p:nvPicPr>
        <p:blipFill rotWithShape="1">
          <a:blip r:embed="rId3">
            <a:alphaModFix/>
          </a:blip>
          <a:srcRect b="0" l="2372" r="0" t="0"/>
          <a:stretch/>
        </p:blipFill>
        <p:spPr>
          <a:xfrm>
            <a:off x="32025" y="0"/>
            <a:ext cx="7599024" cy="48367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Shape 359"/>
          <p:cNvSpPr txBox="1"/>
          <p:nvPr>
            <p:ph type="title"/>
          </p:nvPr>
        </p:nvSpPr>
        <p:spPr>
          <a:xfrm>
            <a:off x="870000" y="4374300"/>
            <a:ext cx="9434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4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8 life-long learning competences</a:t>
            </a:r>
            <a:endParaRPr b="1" i="0" sz="40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60" name="Shape 3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23375" y="0"/>
            <a:ext cx="1820625" cy="265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 txBox="1"/>
          <p:nvPr>
            <p:ph type="title"/>
          </p:nvPr>
        </p:nvSpPr>
        <p:spPr>
          <a:xfrm>
            <a:off x="4474025" y="1925400"/>
            <a:ext cx="329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C</a:t>
            </a: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ompetence =</a:t>
            </a:r>
            <a:b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endParaRPr b="1" sz="38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1)</a:t>
            </a: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knowledge + </a:t>
            </a:r>
            <a:endParaRPr b="1" sz="38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2) skills +</a:t>
            </a:r>
            <a:endParaRPr b="1" sz="38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38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3) attitudes</a:t>
            </a:r>
            <a:endParaRPr b="1" i="0" sz="38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366" name="Shape 366"/>
          <p:cNvPicPr preferRelativeResize="0"/>
          <p:nvPr/>
        </p:nvPicPr>
        <p:blipFill rotWithShape="1">
          <a:blip r:embed="rId3">
            <a:alphaModFix/>
          </a:blip>
          <a:srcRect b="0" l="0" r="48570" t="0"/>
          <a:stretch/>
        </p:blipFill>
        <p:spPr>
          <a:xfrm>
            <a:off x="1954675" y="383288"/>
            <a:ext cx="2020750" cy="423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Shape 367"/>
          <p:cNvSpPr txBox="1"/>
          <p:nvPr>
            <p:ph type="title"/>
          </p:nvPr>
        </p:nvSpPr>
        <p:spPr>
          <a:xfrm>
            <a:off x="3208025" y="-20050"/>
            <a:ext cx="329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3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1</a:t>
            </a:r>
            <a:endParaRPr b="1" i="0" sz="30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68" name="Shape 368"/>
          <p:cNvSpPr txBox="1"/>
          <p:nvPr>
            <p:ph type="title"/>
          </p:nvPr>
        </p:nvSpPr>
        <p:spPr>
          <a:xfrm>
            <a:off x="1673025" y="2219250"/>
            <a:ext cx="329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3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2</a:t>
            </a:r>
            <a:endParaRPr b="1" i="0" sz="30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69" name="Shape 369"/>
          <p:cNvSpPr txBox="1"/>
          <p:nvPr>
            <p:ph type="title"/>
          </p:nvPr>
        </p:nvSpPr>
        <p:spPr>
          <a:xfrm>
            <a:off x="2810325" y="1495075"/>
            <a:ext cx="3297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30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3</a:t>
            </a:r>
            <a:endParaRPr b="1" i="0" sz="3000" u="none" cap="none" strike="noStrik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Shape 374"/>
          <p:cNvPicPr preferRelativeResize="0"/>
          <p:nvPr/>
        </p:nvPicPr>
        <p:blipFill rotWithShape="1">
          <a:blip r:embed="rId3">
            <a:alphaModFix/>
          </a:blip>
          <a:srcRect b="1469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Shape 375"/>
          <p:cNvSpPr txBox="1"/>
          <p:nvPr>
            <p:ph type="title"/>
          </p:nvPr>
        </p:nvSpPr>
        <p:spPr>
          <a:xfrm>
            <a:off x="2047400" y="92475"/>
            <a:ext cx="18540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002060"/>
                </a:solidFill>
              </a:rPr>
              <a:t>1) EXPERIENCE </a:t>
            </a:r>
            <a:br>
              <a:rPr lang="lv" sz="2000">
                <a:solidFill>
                  <a:srgbClr val="002060"/>
                </a:solidFill>
              </a:rPr>
            </a:br>
            <a:r>
              <a:rPr lang="lv" sz="2000">
                <a:solidFill>
                  <a:srgbClr val="002060"/>
                </a:solidFill>
              </a:rPr>
              <a:t>the activity </a:t>
            </a:r>
            <a:br>
              <a:rPr lang="lv" sz="2000">
                <a:solidFill>
                  <a:srgbClr val="002060"/>
                </a:solidFill>
              </a:rPr>
            </a:br>
            <a:r>
              <a:rPr lang="lv" sz="2000">
                <a:solidFill>
                  <a:srgbClr val="002060"/>
                </a:solidFill>
              </a:rPr>
              <a:t>– perform, do it</a:t>
            </a:r>
            <a:endParaRPr b="1" i="0" sz="20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76" name="Shape 376"/>
          <p:cNvSpPr txBox="1"/>
          <p:nvPr>
            <p:ph type="title"/>
          </p:nvPr>
        </p:nvSpPr>
        <p:spPr>
          <a:xfrm>
            <a:off x="3954400" y="895525"/>
            <a:ext cx="22788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002060"/>
                </a:solidFill>
              </a:rPr>
              <a:t>2) SHARE </a:t>
            </a:r>
            <a:br>
              <a:rPr lang="lv" sz="2000">
                <a:solidFill>
                  <a:srgbClr val="002060"/>
                </a:solidFill>
              </a:rPr>
            </a:br>
            <a:r>
              <a:rPr lang="lv" sz="2000">
                <a:solidFill>
                  <a:srgbClr val="002060"/>
                </a:solidFill>
              </a:rPr>
              <a:t>the results, actions, observations</a:t>
            </a:r>
            <a:endParaRPr b="1" i="0" sz="20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377" name="Shape 377"/>
          <p:cNvCxnSpPr>
            <a:endCxn id="376" idx="1"/>
          </p:cNvCxnSpPr>
          <p:nvPr/>
        </p:nvCxnSpPr>
        <p:spPr>
          <a:xfrm>
            <a:off x="3328000" y="959725"/>
            <a:ext cx="626400" cy="349500"/>
          </a:xfrm>
          <a:prstGeom prst="straightConnector1">
            <a:avLst/>
          </a:prstGeom>
          <a:noFill/>
          <a:ln cap="flat" cmpd="sng" w="28575">
            <a:solidFill>
              <a:srgbClr val="0000A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78" name="Shape 378"/>
          <p:cNvCxnSpPr>
            <a:endCxn id="375" idx="3"/>
          </p:cNvCxnSpPr>
          <p:nvPr/>
        </p:nvCxnSpPr>
        <p:spPr>
          <a:xfrm rot="10800000">
            <a:off x="3901400" y="506175"/>
            <a:ext cx="660900" cy="346500"/>
          </a:xfrm>
          <a:prstGeom prst="straightConnector1">
            <a:avLst/>
          </a:prstGeom>
          <a:noFill/>
          <a:ln cap="flat" cmpd="sng" w="28575">
            <a:solidFill>
              <a:srgbClr val="0000A8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79" name="Shape 379"/>
          <p:cNvSpPr txBox="1"/>
          <p:nvPr>
            <p:ph type="title"/>
          </p:nvPr>
        </p:nvSpPr>
        <p:spPr>
          <a:xfrm>
            <a:off x="6468225" y="77475"/>
            <a:ext cx="9434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4200">
                <a:solidFill>
                  <a:srgbClr val="2B2BD2"/>
                </a:solidFill>
              </a:rPr>
              <a:t>Reflection</a:t>
            </a:r>
            <a:endParaRPr b="1" i="0" sz="4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Shape 384"/>
          <p:cNvPicPr preferRelativeResize="0"/>
          <p:nvPr/>
        </p:nvPicPr>
        <p:blipFill rotWithShape="1">
          <a:blip r:embed="rId3">
            <a:alphaModFix/>
          </a:blip>
          <a:srcRect b="1469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Shape 385"/>
          <p:cNvSpPr txBox="1"/>
          <p:nvPr>
            <p:ph type="title"/>
          </p:nvPr>
        </p:nvSpPr>
        <p:spPr>
          <a:xfrm>
            <a:off x="2047400" y="92475"/>
            <a:ext cx="18540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002060"/>
                </a:solidFill>
              </a:rPr>
              <a:t>1) EXPERIENCE </a:t>
            </a:r>
            <a:br>
              <a:rPr lang="lv" sz="2000">
                <a:solidFill>
                  <a:srgbClr val="002060"/>
                </a:solidFill>
              </a:rPr>
            </a:br>
            <a:r>
              <a:rPr lang="lv" sz="2000">
                <a:solidFill>
                  <a:srgbClr val="002060"/>
                </a:solidFill>
              </a:rPr>
              <a:t>the activity </a:t>
            </a:r>
            <a:br>
              <a:rPr lang="lv" sz="2000">
                <a:solidFill>
                  <a:srgbClr val="002060"/>
                </a:solidFill>
              </a:rPr>
            </a:br>
            <a:r>
              <a:rPr lang="lv" sz="2000">
                <a:solidFill>
                  <a:srgbClr val="002060"/>
                </a:solidFill>
              </a:rPr>
              <a:t>– perform, do it</a:t>
            </a:r>
            <a:endParaRPr b="1" i="0" sz="20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86" name="Shape 386"/>
          <p:cNvSpPr txBox="1"/>
          <p:nvPr>
            <p:ph type="title"/>
          </p:nvPr>
        </p:nvSpPr>
        <p:spPr>
          <a:xfrm>
            <a:off x="3954400" y="895525"/>
            <a:ext cx="2278800" cy="82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002060"/>
                </a:solidFill>
              </a:rPr>
              <a:t>2) SHARE </a:t>
            </a:r>
            <a:br>
              <a:rPr lang="lv" sz="2000">
                <a:solidFill>
                  <a:srgbClr val="002060"/>
                </a:solidFill>
              </a:rPr>
            </a:br>
            <a:r>
              <a:rPr lang="lv" sz="2000">
                <a:solidFill>
                  <a:srgbClr val="002060"/>
                </a:solidFill>
              </a:rPr>
              <a:t>the results, actions, observations</a:t>
            </a:r>
            <a:endParaRPr b="1" i="0" sz="20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87" name="Shape 387"/>
          <p:cNvSpPr txBox="1"/>
          <p:nvPr>
            <p:ph type="title"/>
          </p:nvPr>
        </p:nvSpPr>
        <p:spPr>
          <a:xfrm>
            <a:off x="3954400" y="2300200"/>
            <a:ext cx="31050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FFFFFF"/>
                </a:solidFill>
              </a:rPr>
              <a:t>3) REFLECT &amp; EVALUATE</a:t>
            </a:r>
            <a:br>
              <a:rPr lang="lv" sz="2000">
                <a:solidFill>
                  <a:srgbClr val="FFFFFF"/>
                </a:solidFill>
              </a:rPr>
            </a:br>
            <a:r>
              <a:rPr lang="lv" sz="2000">
                <a:solidFill>
                  <a:srgbClr val="FFFFFF"/>
                </a:solidFill>
              </a:rPr>
              <a:t>by discussing, looking at the experience, different roles and moments </a:t>
            </a:r>
            <a:endParaRPr b="1" i="0" sz="2000" u="none" cap="none" strike="noStrik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88" name="Shape 388"/>
          <p:cNvSpPr txBox="1"/>
          <p:nvPr>
            <p:ph type="title"/>
          </p:nvPr>
        </p:nvSpPr>
        <p:spPr>
          <a:xfrm>
            <a:off x="2047400" y="3687825"/>
            <a:ext cx="18540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FFFFFF"/>
                </a:solidFill>
              </a:rPr>
              <a:t>4) GENERALIZE</a:t>
            </a:r>
            <a:br>
              <a:rPr lang="lv" sz="2000">
                <a:solidFill>
                  <a:srgbClr val="FFFFFF"/>
                </a:solidFill>
              </a:rPr>
            </a:br>
            <a:r>
              <a:rPr lang="lv" sz="2000">
                <a:solidFill>
                  <a:srgbClr val="FFFFFF"/>
                </a:solidFill>
              </a:rPr>
              <a:t>to connect the  experience to every-day life</a:t>
            </a:r>
            <a:endParaRPr b="1" i="0" sz="2000" u="none" cap="none" strike="noStrik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389" name="Shape 389"/>
          <p:cNvSpPr txBox="1"/>
          <p:nvPr>
            <p:ph type="title"/>
          </p:nvPr>
        </p:nvSpPr>
        <p:spPr>
          <a:xfrm>
            <a:off x="422000" y="2300200"/>
            <a:ext cx="2123700" cy="133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FFFFFF"/>
                </a:solidFill>
              </a:rPr>
              <a:t>5) APPLY</a:t>
            </a:r>
            <a:br>
              <a:rPr lang="lv" sz="2000">
                <a:solidFill>
                  <a:srgbClr val="FFFFFF"/>
                </a:solidFill>
              </a:rPr>
            </a:br>
            <a:r>
              <a:rPr lang="lv" sz="2000">
                <a:solidFill>
                  <a:srgbClr val="FFFFFF"/>
                </a:solidFill>
              </a:rPr>
              <a:t>what was learnt to similar or different situations, practice</a:t>
            </a:r>
            <a:endParaRPr b="1" i="0" sz="2000" u="none" cap="none" strike="noStrik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390" name="Shape 390"/>
          <p:cNvCxnSpPr>
            <a:stCxn id="385" idx="3"/>
          </p:cNvCxnSpPr>
          <p:nvPr/>
        </p:nvCxnSpPr>
        <p:spPr>
          <a:xfrm>
            <a:off x="3901400" y="506175"/>
            <a:ext cx="406200" cy="314700"/>
          </a:xfrm>
          <a:prstGeom prst="straightConnector1">
            <a:avLst/>
          </a:prstGeom>
          <a:noFill/>
          <a:ln cap="flat" cmpd="sng" w="28575">
            <a:solidFill>
              <a:srgbClr val="0000A8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91" name="Shape 391"/>
          <p:cNvCxnSpPr/>
          <p:nvPr/>
        </p:nvCxnSpPr>
        <p:spPr>
          <a:xfrm flipH="1">
            <a:off x="5079700" y="1875325"/>
            <a:ext cx="14100" cy="4425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92" name="Shape 392"/>
          <p:cNvCxnSpPr>
            <a:endCxn id="388" idx="3"/>
          </p:cNvCxnSpPr>
          <p:nvPr/>
        </p:nvCxnSpPr>
        <p:spPr>
          <a:xfrm flipH="1">
            <a:off x="3901400" y="3634875"/>
            <a:ext cx="843300" cy="7203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93" name="Shape 393"/>
          <p:cNvCxnSpPr>
            <a:stCxn id="388" idx="1"/>
          </p:cNvCxnSpPr>
          <p:nvPr/>
        </p:nvCxnSpPr>
        <p:spPr>
          <a:xfrm rot="10800000">
            <a:off x="1560500" y="3774675"/>
            <a:ext cx="486900" cy="5805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94" name="Shape 394"/>
          <p:cNvSpPr txBox="1"/>
          <p:nvPr/>
        </p:nvSpPr>
        <p:spPr>
          <a:xfrm>
            <a:off x="4569725" y="3510600"/>
            <a:ext cx="4358700" cy="263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1800"/>
              </a:spcBef>
              <a:spcAft>
                <a:spcPts val="400"/>
              </a:spcAft>
              <a:buNone/>
            </a:pPr>
            <a:r>
              <a:rPr b="1" lang="lv" sz="3000">
                <a:solidFill>
                  <a:srgbClr val="FFFFFF"/>
                </a:solidFill>
              </a:rPr>
              <a:t>Experiential </a:t>
            </a:r>
            <a:br>
              <a:rPr b="1" lang="lv" sz="3000">
                <a:solidFill>
                  <a:srgbClr val="FFFFFF"/>
                </a:solidFill>
              </a:rPr>
            </a:br>
            <a:r>
              <a:rPr b="1" lang="lv" sz="3000">
                <a:solidFill>
                  <a:srgbClr val="FFFFFF"/>
                </a:solidFill>
              </a:rPr>
              <a:t>Learning Cycle</a:t>
            </a:r>
            <a:endParaRPr sz="3000">
              <a:solidFill>
                <a:srgbClr val="FFFFFF"/>
              </a:solidFill>
            </a:endParaRPr>
          </a:p>
        </p:txBody>
      </p:sp>
      <p:cxnSp>
        <p:nvCxnSpPr>
          <p:cNvPr id="395" name="Shape 395"/>
          <p:cNvCxnSpPr/>
          <p:nvPr/>
        </p:nvCxnSpPr>
        <p:spPr>
          <a:xfrm flipH="1" rot="10800000">
            <a:off x="1167800" y="1366225"/>
            <a:ext cx="393000" cy="432900"/>
          </a:xfrm>
          <a:prstGeom prst="straightConnector1">
            <a:avLst/>
          </a:prstGeom>
          <a:noFill/>
          <a:ln cap="flat" cmpd="sng" w="28575">
            <a:solidFill>
              <a:srgbClr val="0000A8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396" name="Shape 396"/>
          <p:cNvSpPr txBox="1"/>
          <p:nvPr>
            <p:ph type="title"/>
          </p:nvPr>
        </p:nvSpPr>
        <p:spPr>
          <a:xfrm>
            <a:off x="6468225" y="77475"/>
            <a:ext cx="9434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lv" sz="4200">
                <a:solidFill>
                  <a:srgbClr val="2B2BD2"/>
                </a:solidFill>
              </a:rPr>
              <a:t>Reflection</a:t>
            </a:r>
            <a:endParaRPr b="1" i="0" sz="4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 b="0" l="18981" r="19351" t="6820"/>
          <a:stretch/>
        </p:blipFill>
        <p:spPr>
          <a:xfrm>
            <a:off x="4032875" y="22350"/>
            <a:ext cx="51081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 txBox="1"/>
          <p:nvPr/>
        </p:nvSpPr>
        <p:spPr>
          <a:xfrm>
            <a:off x="4111401" y="3281675"/>
            <a:ext cx="5108100" cy="208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rgbClr val="FFFFFF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Sintija Lase</a:t>
            </a:r>
            <a:br>
              <a:rPr b="0" lang="lv" sz="2400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lv" sz="2400" u="sng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sintija.lase@</a:t>
            </a:r>
            <a:r>
              <a:rPr lang="lv" sz="2400" u="sng">
                <a:solidFill>
                  <a:srgbClr val="FFFFFF"/>
                </a:solidFill>
              </a:rPr>
              <a:t>sta-latvia</a:t>
            </a:r>
            <a:r>
              <a:rPr b="0" lang="lv" sz="2400" u="sng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lv" sz="2400" u="sng">
                <a:solidFill>
                  <a:srgbClr val="FFFFFF"/>
                </a:solidFill>
              </a:rPr>
              <a:t>lv </a:t>
            </a:r>
            <a:endParaRPr b="0" sz="2400" u="sng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Shape 209"/>
          <p:cNvSpPr txBox="1"/>
          <p:nvPr/>
        </p:nvSpPr>
        <p:spPr>
          <a:xfrm>
            <a:off x="196375" y="76625"/>
            <a:ext cx="3760200" cy="502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0" lIns="0" rIns="0" wrap="square" tIns="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b="1" lang="lv" sz="30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SINTIJA LASE</a:t>
            </a:r>
            <a:endParaRPr b="1" sz="600">
              <a:solidFill>
                <a:srgbClr val="2B2BD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►Project manager &amp; trainer at STA Latvia</a:t>
            </a:r>
            <a:endParaRPr sz="16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►Sailed 11 000 nm, mostly on </a:t>
            </a:r>
            <a:r>
              <a:rPr b="1"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s/y </a:t>
            </a:r>
            <a:r>
              <a:rPr b="1"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SPANIEL</a:t>
            </a:r>
            <a:endParaRPr b="1" sz="1600">
              <a:solidFill>
                <a:srgbClr val="2B2BD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►Organized</a:t>
            </a:r>
            <a:r>
              <a:rPr b="1"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 6 SAILING YOUTH PROJECTS</a:t>
            </a:r>
            <a:endParaRPr b="1" sz="1600">
              <a:solidFill>
                <a:srgbClr val="2B2BD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#youthSAIL4creativity100 (2017–2018); #SAIL4activeLIFE (2017); #ĀĶIS LŪPĀ (2017);</a:t>
            </a:r>
            <a:endParaRPr sz="16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lv" sz="1600" u="sng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#SAIL4youth</a:t>
            </a: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(2016); </a:t>
            </a:r>
            <a:r>
              <a:rPr lang="lv" sz="1600" u="sng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5"/>
              </a:rPr>
              <a:t>#SAIL4entrepreneurSHIP</a:t>
            </a: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(2015); </a:t>
            </a:r>
            <a:r>
              <a:rPr lang="lv" sz="1600" u="sng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6"/>
              </a:rPr>
              <a:t>#Next stop: non-formal education</a:t>
            </a: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(2012)</a:t>
            </a:r>
            <a:endParaRPr sz="16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7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Since 2011 ►Member of the trainers' pool of Agency for International Programs for Youth:</a:t>
            </a:r>
            <a:r>
              <a:rPr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Erasmus+: Youth in Action</a:t>
            </a:r>
            <a:endParaRPr b="1" sz="1600">
              <a:solidFill>
                <a:srgbClr val="2B2BD2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 sz="7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Delivered </a:t>
            </a:r>
            <a:r>
              <a:rPr b="1"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about</a:t>
            </a:r>
            <a:r>
              <a:rPr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b="1" lang="lv" sz="1600">
                <a:solidFill>
                  <a:srgbClr val="2B2BD2"/>
                </a:solidFill>
                <a:latin typeface="Arial Narrow"/>
                <a:ea typeface="Arial Narrow"/>
                <a:cs typeface="Arial Narrow"/>
                <a:sym typeface="Arial Narrow"/>
              </a:rPr>
              <a:t>50 training courses</a:t>
            </a: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on: </a:t>
            </a:r>
            <a:endParaRPr sz="16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lv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non-formal education, European Voluntary Service, personal and team development, project management, outdoor education, creativity and intercultural dialogue, communication and social media, coaching, sailing as a method in youth work and entrepreneurship education.</a:t>
            </a:r>
            <a:endParaRPr b="1" sz="160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/>
          <p:nvPr>
            <p:ph idx="1" type="body"/>
          </p:nvPr>
        </p:nvSpPr>
        <p:spPr>
          <a:xfrm>
            <a:off x="311700" y="1152475"/>
            <a:ext cx="88323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lv">
                <a:solidFill>
                  <a:srgbClr val="000000"/>
                </a:solidFill>
              </a:rPr>
              <a:t>  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 b="7601" l="0" r="0" t="7183"/>
          <a:stretch/>
        </p:blipFill>
        <p:spPr>
          <a:xfrm>
            <a:off x="0" y="0"/>
            <a:ext cx="9201741" cy="519565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 txBox="1"/>
          <p:nvPr>
            <p:ph type="title"/>
          </p:nvPr>
        </p:nvSpPr>
        <p:spPr>
          <a:xfrm>
            <a:off x="0" y="4057500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42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Designing non-formal education </a:t>
            </a:r>
            <a:r>
              <a:rPr b="1" lang="lv" sz="42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program</a:t>
            </a:r>
            <a:r>
              <a:rPr b="1" lang="lv" sz="42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: principles &amp; methods</a:t>
            </a:r>
            <a:endParaRPr b="1" sz="4200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Shape 408"/>
          <p:cNvPicPr preferRelativeResize="0"/>
          <p:nvPr/>
        </p:nvPicPr>
        <p:blipFill rotWithShape="1">
          <a:blip r:embed="rId3">
            <a:alphaModFix/>
          </a:blip>
          <a:srcRect b="18325" l="21958" r="21896" t="21451"/>
          <a:stretch/>
        </p:blipFill>
        <p:spPr>
          <a:xfrm>
            <a:off x="-37900" y="-16200"/>
            <a:ext cx="91819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Shape 413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3200">
                <a:solidFill>
                  <a:srgbClr val="2B2BD2"/>
                </a:solidFill>
              </a:rPr>
              <a:t>#1 Discovering the ship</a:t>
            </a:r>
            <a:r>
              <a:rPr b="1" i="0" lang="lv" sz="320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: creating </a:t>
            </a:r>
            <a:r>
              <a:rPr lang="lv" sz="3200">
                <a:solidFill>
                  <a:srgbClr val="2B2BD2"/>
                </a:solidFill>
              </a:rPr>
              <a:t>visual dictionary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414" name="Shape 414"/>
          <p:cNvPicPr preferRelativeResize="0"/>
          <p:nvPr/>
        </p:nvPicPr>
        <p:blipFill rotWithShape="1">
          <a:blip r:embed="rId3">
            <a:alphaModFix/>
          </a:blip>
          <a:srcRect b="7421" l="20124" r="20598" t="47323"/>
          <a:stretch/>
        </p:blipFill>
        <p:spPr>
          <a:xfrm>
            <a:off x="0" y="1216466"/>
            <a:ext cx="9144000" cy="39270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type="title"/>
          </p:nvPr>
        </p:nvSpPr>
        <p:spPr>
          <a:xfrm>
            <a:off x="3630900" y="129775"/>
            <a:ext cx="5513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3200">
                <a:solidFill>
                  <a:srgbClr val="2B2BD2"/>
                </a:solidFill>
              </a:rPr>
              <a:t>Why </a:t>
            </a:r>
            <a:r>
              <a:rPr b="1" i="0" lang="lv" sz="320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visua</a:t>
            </a:r>
            <a:r>
              <a:rPr lang="lv" sz="3200">
                <a:solidFill>
                  <a:srgbClr val="2B2BD2"/>
                </a:solidFill>
              </a:rPr>
              <a:t>l nautical dictionary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3599500" y="891925"/>
            <a:ext cx="5513100" cy="40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People learn about the ship and sailing terms in English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It’s FUN, creative and with high involvement</a:t>
            </a:r>
            <a:endParaRPr sz="1700"/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 involves more than one learning style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 gives need to explore the ship, and in an ACTIVE way (instead of passive excursion and introduction) 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 builds supportive learning atmosphere and curiosity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It’s breaking ice and creates safe place to learn 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The result can be saved and used after to recall terms, and people knows where is what 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The result can be used for visibility (in social networks)</a:t>
            </a:r>
            <a:endParaRPr sz="1700"/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 can be connected to 8 life-learning competences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 helps to formulate the learning goals (you don’t know what to learn before you have explored options)</a:t>
            </a:r>
            <a:endParaRPr sz="1700">
              <a:solidFill>
                <a:srgbClr val="002060"/>
              </a:solidFill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Char char="➔"/>
            </a:pPr>
            <a:r>
              <a:rPr lang="lv" sz="1700">
                <a:solidFill>
                  <a:srgbClr val="002060"/>
                </a:solidFill>
              </a:rPr>
              <a:t>It gives you the possibility to discover ways to learn when you do not know smth (learning to learn)</a:t>
            </a:r>
            <a:endParaRPr sz="1700">
              <a:solidFill>
                <a:srgbClr val="002060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2060"/>
              </a:solidFill>
            </a:endParaRPr>
          </a:p>
        </p:txBody>
      </p:sp>
      <p:pic>
        <p:nvPicPr>
          <p:cNvPr id="421" name="Shape 421"/>
          <p:cNvPicPr preferRelativeResize="0"/>
          <p:nvPr/>
        </p:nvPicPr>
        <p:blipFill rotWithShape="1">
          <a:blip r:embed="rId3">
            <a:alphaModFix/>
          </a:blip>
          <a:srcRect b="0" l="4997" r="0" t="0"/>
          <a:stretch/>
        </p:blipFill>
        <p:spPr>
          <a:xfrm>
            <a:off x="-47350" y="0"/>
            <a:ext cx="36468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Shape 426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#2 Practical task aboard</a:t>
            </a:r>
            <a:r>
              <a:rPr b="1" i="0" lang="lv" sz="320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: </a:t>
            </a: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Food challenge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27" name="Shape 427"/>
          <p:cNvSpPr txBox="1"/>
          <p:nvPr>
            <p:ph idx="1" type="body"/>
          </p:nvPr>
        </p:nvSpPr>
        <p:spPr>
          <a:xfrm>
            <a:off x="5554975" y="739525"/>
            <a:ext cx="3356100" cy="319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Split the group in teams </a:t>
            </a:r>
            <a:b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and give them:</a:t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Rambla"/>
              <a:buChar char="➔"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Limited time</a:t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Rambla"/>
              <a:buChar char="➔"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Limited budget </a:t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Rambla"/>
              <a:buChar char="➔"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Clear period and number of people to feed</a:t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Rambla"/>
              <a:buChar char="➔"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Information of what facilities are available on the ship</a:t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Rambla"/>
              <a:buChar char="➔"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Tips &amp; map of the town </a:t>
            </a:r>
            <a:b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(where to go)</a:t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65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700"/>
              <a:buFont typeface="Rambla"/>
              <a:buChar char="➔"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Evaluate afterwards the process</a:t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428" name="Shape 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3375"/>
            <a:ext cx="5389375" cy="4042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/>
          <p:nvPr>
            <p:ph type="title"/>
          </p:nvPr>
        </p:nvSpPr>
        <p:spPr>
          <a:xfrm>
            <a:off x="3630900" y="53575"/>
            <a:ext cx="5513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Why Food challenge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34" name="Shape 434"/>
          <p:cNvSpPr txBox="1"/>
          <p:nvPr>
            <p:ph idx="1" type="body"/>
          </p:nvPr>
        </p:nvSpPr>
        <p:spPr>
          <a:xfrm>
            <a:off x="3902400" y="815725"/>
            <a:ext cx="5160000" cy="40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We need food aboard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High involvement of everyone</a:t>
            </a:r>
            <a:endParaRPr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 has </a:t>
            </a: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very realistic outcome of teamwork 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 gives voice for all participants to express their needs therefore taking responsibility what happens aboard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 has gaming elements so the shopping challenge is more attractive, and everyone is involved 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 has team-building elements and the result to evaluate: task division, initiative, time management, budget management etc.</a:t>
            </a:r>
            <a:endParaRPr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 can be connected to 8 life-learning competences, especially mathematical competence and you can learn about balanced diet, planning budget, etc. 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435" name="Shape 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152625"/>
            <a:ext cx="3902400" cy="292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Shape 436"/>
          <p:cNvPicPr preferRelativeResize="0"/>
          <p:nvPr/>
        </p:nvPicPr>
        <p:blipFill rotWithShape="1">
          <a:blip r:embed="rId4">
            <a:alphaModFix/>
          </a:blip>
          <a:srcRect b="13203" l="0" r="0" t="13888"/>
          <a:stretch/>
        </p:blipFill>
        <p:spPr>
          <a:xfrm>
            <a:off x="0" y="18782"/>
            <a:ext cx="3902400" cy="2133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hape 441"/>
          <p:cNvPicPr preferRelativeResize="0"/>
          <p:nvPr/>
        </p:nvPicPr>
        <p:blipFill rotWithShape="1">
          <a:blip r:embed="rId3">
            <a:alphaModFix/>
          </a:blip>
          <a:srcRect b="7751" l="0" r="1019" t="28235"/>
          <a:stretch/>
        </p:blipFill>
        <p:spPr>
          <a:xfrm>
            <a:off x="0" y="1817174"/>
            <a:ext cx="9144000" cy="3326327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Shape 442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3200">
                <a:solidFill>
                  <a:srgbClr val="2B2BD2"/>
                </a:solidFill>
              </a:rPr>
              <a:t>#3 Constructive and fun free time: Talent Show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43" name="Shape 443"/>
          <p:cNvSpPr txBox="1"/>
          <p:nvPr>
            <p:ph idx="1" type="body"/>
          </p:nvPr>
        </p:nvSpPr>
        <p:spPr>
          <a:xfrm>
            <a:off x="507225" y="815725"/>
            <a:ext cx="8160900" cy="925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lv" sz="1700">
                <a:solidFill>
                  <a:srgbClr val="002060"/>
                </a:solidFill>
              </a:rPr>
              <a:t>Give them time and task to prapare a performance to show any of their individual talents.</a:t>
            </a:r>
            <a:endParaRPr sz="1700">
              <a:solidFill>
                <a:srgbClr val="002060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lv" sz="1700">
                <a:solidFill>
                  <a:srgbClr val="002060"/>
                </a:solidFill>
              </a:rPr>
              <a:t>Moderator of the evening can be picked up from the group to practice public speaking and organizing the event.</a:t>
            </a:r>
            <a:endParaRPr sz="17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Shape 448"/>
          <p:cNvSpPr txBox="1"/>
          <p:nvPr>
            <p:ph type="title"/>
          </p:nvPr>
        </p:nvSpPr>
        <p:spPr>
          <a:xfrm>
            <a:off x="3630900" y="53575"/>
            <a:ext cx="5513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Why Talent Show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49" name="Shape 449"/>
          <p:cNvSpPr txBox="1"/>
          <p:nvPr>
            <p:ph idx="1" type="body"/>
          </p:nvPr>
        </p:nvSpPr>
        <p:spPr>
          <a:xfrm>
            <a:off x="4951575" y="968125"/>
            <a:ext cx="3828600" cy="40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To organized thematic evening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High involvement</a:t>
            </a:r>
            <a:endParaRPr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It’s fun and creative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 gives voice for all participants to express their personalities and get to know each other not only as sailors, but also in other perspectives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It can be connected to 8 life-learning competences, especially cultural awareness and expression, practice public speaking 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35756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88"/>
              <a:buFont typeface="Rambla"/>
              <a:buChar char="➔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IMPORTANT: you need to evaluate the process afterwards!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450" name="Shape 450"/>
          <p:cNvPicPr preferRelativeResize="0"/>
          <p:nvPr/>
        </p:nvPicPr>
        <p:blipFill rotWithShape="1">
          <a:blip r:embed="rId3">
            <a:alphaModFix/>
          </a:blip>
          <a:srcRect b="0" l="19088" r="11399" t="0"/>
          <a:stretch/>
        </p:blipFill>
        <p:spPr>
          <a:xfrm>
            <a:off x="0" y="0"/>
            <a:ext cx="47988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hape 455"/>
          <p:cNvPicPr preferRelativeResize="0"/>
          <p:nvPr/>
        </p:nvPicPr>
        <p:blipFill/>
        <p:spPr>
          <a:xfrm flipH="1">
            <a:off x="1" y="2868700"/>
            <a:ext cx="4043832" cy="22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36625"/>
            <a:ext cx="4107000" cy="132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 rotWithShape="1">
          <a:blip r:embed="rId4">
            <a:alphaModFix/>
          </a:blip>
          <a:srcRect b="8132" l="20720" r="59477" t="46507"/>
          <a:stretch/>
        </p:blipFill>
        <p:spPr>
          <a:xfrm>
            <a:off x="4017625" y="1567350"/>
            <a:ext cx="2802202" cy="3610551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Shape 458"/>
          <p:cNvSpPr txBox="1"/>
          <p:nvPr>
            <p:ph type="title"/>
          </p:nvPr>
        </p:nvSpPr>
        <p:spPr>
          <a:xfrm>
            <a:off x="204825" y="2415100"/>
            <a:ext cx="358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002060"/>
                </a:solidFill>
              </a:rPr>
              <a:t>IN WATCH/TASK  GROUPS</a:t>
            </a:r>
            <a:endParaRPr b="1" i="0" sz="20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459" name="Shape 459"/>
          <p:cNvPicPr preferRelativeResize="0"/>
          <p:nvPr/>
        </p:nvPicPr>
        <p:blipFill rotWithShape="1">
          <a:blip r:embed="rId5">
            <a:alphaModFix/>
          </a:blip>
          <a:srcRect b="0" l="32628" r="0" t="20019"/>
          <a:stretch/>
        </p:blipFill>
        <p:spPr>
          <a:xfrm>
            <a:off x="6819825" y="3300695"/>
            <a:ext cx="2324174" cy="1846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3375" y="381000"/>
            <a:ext cx="2360625" cy="2795475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 txBox="1"/>
          <p:nvPr>
            <p:ph type="title"/>
          </p:nvPr>
        </p:nvSpPr>
        <p:spPr>
          <a:xfrm>
            <a:off x="6559450" y="392863"/>
            <a:ext cx="15993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1800">
                <a:solidFill>
                  <a:srgbClr val="002060"/>
                </a:solidFill>
              </a:rPr>
              <a:t>Learn</a:t>
            </a:r>
            <a:endParaRPr b="1" i="0" sz="18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62" name="Shape 462"/>
          <p:cNvSpPr txBox="1"/>
          <p:nvPr>
            <p:ph type="title"/>
          </p:nvPr>
        </p:nvSpPr>
        <p:spPr>
          <a:xfrm>
            <a:off x="7331875" y="197288"/>
            <a:ext cx="15993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1800">
                <a:solidFill>
                  <a:srgbClr val="002060"/>
                </a:solidFill>
              </a:rPr>
              <a:t>Dislike</a:t>
            </a:r>
            <a:endParaRPr b="1" i="0" sz="18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63" name="Shape 463"/>
          <p:cNvSpPr txBox="1"/>
          <p:nvPr>
            <p:ph type="title"/>
          </p:nvPr>
        </p:nvSpPr>
        <p:spPr>
          <a:xfrm>
            <a:off x="8274725" y="565888"/>
            <a:ext cx="15993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1800">
                <a:solidFill>
                  <a:srgbClr val="002060"/>
                </a:solidFill>
              </a:rPr>
              <a:t>Touchy</a:t>
            </a:r>
            <a:endParaRPr b="1" i="0" sz="18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64" name="Shape 464"/>
          <p:cNvSpPr txBox="1"/>
          <p:nvPr>
            <p:ph type="title"/>
          </p:nvPr>
        </p:nvSpPr>
        <p:spPr>
          <a:xfrm>
            <a:off x="7201525" y="2831413"/>
            <a:ext cx="15993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002060"/>
                </a:solidFill>
              </a:rPr>
              <a:t>INDIVIDUAL</a:t>
            </a:r>
            <a:endParaRPr b="1" i="0" sz="20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65" name="Shape 465"/>
          <p:cNvSpPr txBox="1"/>
          <p:nvPr>
            <p:ph type="title"/>
          </p:nvPr>
        </p:nvSpPr>
        <p:spPr>
          <a:xfrm>
            <a:off x="8617600" y="998875"/>
            <a:ext cx="5766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1800">
                <a:solidFill>
                  <a:srgbClr val="002060"/>
                </a:solidFill>
              </a:rPr>
              <a:t>Fun</a:t>
            </a:r>
            <a:endParaRPr b="1" i="0" sz="18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66" name="Shape 466"/>
          <p:cNvSpPr txBox="1"/>
          <p:nvPr>
            <p:ph type="title"/>
          </p:nvPr>
        </p:nvSpPr>
        <p:spPr>
          <a:xfrm>
            <a:off x="6386650" y="1291975"/>
            <a:ext cx="15993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1800">
                <a:solidFill>
                  <a:srgbClr val="002060"/>
                </a:solidFill>
              </a:rPr>
              <a:t>Like</a:t>
            </a:r>
            <a:endParaRPr b="1" i="0" sz="18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67" name="Shape 467"/>
          <p:cNvSpPr txBox="1"/>
          <p:nvPr>
            <p:ph idx="1" type="body"/>
          </p:nvPr>
        </p:nvSpPr>
        <p:spPr>
          <a:xfrm>
            <a:off x="320375" y="977600"/>
            <a:ext cx="64995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64160" lvl="0" marL="36576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7"/>
              <a:buFont typeface="Noto Sans Symbols"/>
              <a:buChar char="▶"/>
            </a:pPr>
            <a:r>
              <a:rPr lang="lv" sz="1687">
                <a:solidFill>
                  <a:srgbClr val="002060"/>
                </a:solidFill>
              </a:rPr>
              <a:t>Short, open, diverse, open, facilitated.  </a:t>
            </a:r>
            <a:endParaRPr sz="1687">
              <a:solidFill>
                <a:srgbClr val="002060"/>
              </a:solidFill>
            </a:endParaRPr>
          </a:p>
        </p:txBody>
      </p:sp>
      <p:pic>
        <p:nvPicPr>
          <p:cNvPr id="468" name="Shape 468"/>
          <p:cNvPicPr preferRelativeResize="0"/>
          <p:nvPr/>
        </p:nvPicPr>
        <p:blipFill rotWithShape="1">
          <a:blip r:embed="rId7">
            <a:alphaModFix/>
          </a:blip>
          <a:srcRect b="14279" l="14568" r="8229" t="10999"/>
          <a:stretch/>
        </p:blipFill>
        <p:spPr>
          <a:xfrm>
            <a:off x="-1" y="2950775"/>
            <a:ext cx="4017624" cy="2187248"/>
          </a:xfrm>
          <a:prstGeom prst="rect">
            <a:avLst/>
          </a:prstGeom>
          <a:noFill/>
          <a:ln>
            <a:noFill/>
          </a:ln>
        </p:spPr>
      </p:pic>
      <p:sp>
        <p:nvSpPr>
          <p:cNvPr id="469" name="Shape 469"/>
          <p:cNvSpPr txBox="1"/>
          <p:nvPr>
            <p:ph type="title"/>
          </p:nvPr>
        </p:nvSpPr>
        <p:spPr>
          <a:xfrm>
            <a:off x="3970200" y="1112575"/>
            <a:ext cx="3583500" cy="60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2000">
                <a:solidFill>
                  <a:srgbClr val="002060"/>
                </a:solidFill>
              </a:rPr>
              <a:t>LEARNING BUDDIES</a:t>
            </a:r>
            <a:endParaRPr b="1" i="0" sz="2000" u="none" cap="none" strike="noStrike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70" name="Shape 470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3200">
                <a:solidFill>
                  <a:srgbClr val="2B2BD2"/>
                </a:solidFill>
              </a:rPr>
              <a:t>#4 Reflection – Evaluation 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lang="lv" sz="3200">
                <a:solidFill>
                  <a:srgbClr val="2B2BD2"/>
                </a:solidFill>
              </a:rPr>
              <a:t>Reflection </a:t>
            </a:r>
            <a:r>
              <a:rPr lang="lv" sz="3200">
                <a:solidFill>
                  <a:srgbClr val="2B2BD2"/>
                </a:solidFill>
              </a:rPr>
              <a:t>EXERCISE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476" name="Shape 476"/>
          <p:cNvPicPr preferRelativeResize="0"/>
          <p:nvPr/>
        </p:nvPicPr>
        <p:blipFill rotWithShape="1">
          <a:blip r:embed="rId3">
            <a:alphaModFix/>
          </a:blip>
          <a:srcRect b="0" l="16310" r="0" t="20019"/>
          <a:stretch/>
        </p:blipFill>
        <p:spPr>
          <a:xfrm>
            <a:off x="5891325" y="3066975"/>
            <a:ext cx="3252674" cy="2079950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Shape 477"/>
          <p:cNvSpPr txBox="1"/>
          <p:nvPr>
            <p:ph idx="1" type="body"/>
          </p:nvPr>
        </p:nvSpPr>
        <p:spPr>
          <a:xfrm>
            <a:off x="320375" y="977600"/>
            <a:ext cx="8823600" cy="4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solidFill>
                  <a:srgbClr val="0000A8"/>
                </a:solidFill>
              </a:rPr>
              <a:t>1) Choose a learning buddy!</a:t>
            </a:r>
            <a:endParaRPr>
              <a:solidFill>
                <a:srgbClr val="0000A8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solidFill>
                  <a:srgbClr val="0000A8"/>
                </a:solidFill>
              </a:rPr>
              <a:t>2) Pick a reflection method!</a:t>
            </a:r>
            <a:endParaRPr>
              <a:solidFill>
                <a:srgbClr val="0000A8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solidFill>
                  <a:srgbClr val="0000A8"/>
                </a:solidFill>
              </a:rPr>
              <a:t>3)</a:t>
            </a:r>
            <a:r>
              <a:rPr b="1" lang="lv">
                <a:solidFill>
                  <a:srgbClr val="0000A8"/>
                </a:solidFill>
              </a:rPr>
              <a:t> Evaluate: how was your sailing season?</a:t>
            </a:r>
            <a:endParaRPr b="1">
              <a:solidFill>
                <a:srgbClr val="0000A8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>
                <a:solidFill>
                  <a:srgbClr val="0000A8"/>
                </a:solidFill>
              </a:rPr>
              <a:t>4) Share &amp; listen. Make notes of your conclusions &amp; insights!</a:t>
            </a:r>
            <a:endParaRPr>
              <a:solidFill>
                <a:srgbClr val="0000A8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A8"/>
              </a:solidFill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999999"/>
              </a:solidFill>
            </a:endParaRPr>
          </a:p>
        </p:txBody>
      </p:sp>
      <p:pic>
        <p:nvPicPr>
          <p:cNvPr id="478" name="Shape 478"/>
          <p:cNvPicPr preferRelativeResize="0"/>
          <p:nvPr/>
        </p:nvPicPr>
        <p:blipFill rotWithShape="1">
          <a:blip r:embed="rId4">
            <a:alphaModFix/>
          </a:blip>
          <a:srcRect b="30658" l="22753" r="26616" t="8643"/>
          <a:stretch/>
        </p:blipFill>
        <p:spPr>
          <a:xfrm>
            <a:off x="0" y="3066975"/>
            <a:ext cx="2618426" cy="207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Shape 479"/>
          <p:cNvPicPr preferRelativeResize="0"/>
          <p:nvPr/>
        </p:nvPicPr>
        <p:blipFill rotWithShape="1">
          <a:blip r:embed="rId5">
            <a:alphaModFix/>
          </a:blip>
          <a:srcRect b="0" l="0" r="0" t="14741"/>
          <a:stretch/>
        </p:blipFill>
        <p:spPr>
          <a:xfrm>
            <a:off x="2622375" y="3066975"/>
            <a:ext cx="3252679" cy="207995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 b="10874" l="0" r="0" t="1213"/>
          <a:stretch/>
        </p:blipFill>
        <p:spPr>
          <a:xfrm>
            <a:off x="-42275" y="-47825"/>
            <a:ext cx="91862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Shape 215"/>
          <p:cNvSpPr txBox="1"/>
          <p:nvPr>
            <p:ph type="title"/>
          </p:nvPr>
        </p:nvSpPr>
        <p:spPr>
          <a:xfrm>
            <a:off x="2080325" y="282175"/>
            <a:ext cx="8645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44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INTRODUCTION</a:t>
            </a:r>
            <a:endParaRPr b="1" i="0" sz="4400" u="none" cap="none" strike="noStrike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-42275" y="1480875"/>
            <a:ext cx="6394800" cy="1605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00050" lvl="0" marL="457200" marR="0" rtl="0" algn="l">
              <a:spcBef>
                <a:spcPts val="40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Char char="★"/>
            </a:pP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What is your name?</a:t>
            </a:r>
            <a:endParaRPr sz="2700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Char char="★"/>
            </a:pP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Where are you from? (ship, country, field)</a:t>
            </a:r>
            <a:endParaRPr sz="2700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Char char="★"/>
            </a:pPr>
            <a:r>
              <a:rPr b="1"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What do you love about sail training?</a:t>
            </a:r>
            <a:endParaRPr b="1" sz="2700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Shape 484"/>
          <p:cNvPicPr preferRelativeResize="0"/>
          <p:nvPr/>
        </p:nvPicPr>
        <p:blipFill rotWithShape="1">
          <a:blip r:embed="rId3">
            <a:alphaModFix/>
          </a:blip>
          <a:srcRect b="6381" l="20424" r="20783" t="19241"/>
          <a:stretch/>
        </p:blipFill>
        <p:spPr>
          <a:xfrm>
            <a:off x="2264375" y="0"/>
            <a:ext cx="68796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>
            <p:ph type="title"/>
          </p:nvPr>
        </p:nvSpPr>
        <p:spPr>
          <a:xfrm>
            <a:off x="15240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t/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#5 </a:t>
            </a:r>
            <a:b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Spreading </a:t>
            </a:r>
            <a:b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the results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121625" y="1687925"/>
            <a:ext cx="2066400" cy="40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64160" lvl="0" marL="36576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7"/>
              <a:buFont typeface="Rambla"/>
              <a:buChar char="▶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To k</a:t>
            </a: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eep the group involved over the winter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7"/>
              <a:buFont typeface="Rambla"/>
              <a:buChar char="▶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To promote your brand and programs </a:t>
            </a: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also  between the seasons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264160" lvl="0" marL="365760" marR="0" rtl="0" algn="l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147"/>
              <a:buFont typeface="Rambla"/>
              <a:buChar char="▶"/>
            </a:pPr>
            <a:r>
              <a:rPr lang="lv" sz="1687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To disseminate the results of the project </a:t>
            </a:r>
            <a:endParaRPr sz="1687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hape 491"/>
          <p:cNvPicPr preferRelativeResize="0"/>
          <p:nvPr/>
        </p:nvPicPr>
        <p:blipFill rotWithShape="1">
          <a:blip r:embed="rId3">
            <a:alphaModFix/>
          </a:blip>
          <a:srcRect b="10525" l="12295" r="21018" t="15344"/>
          <a:stretch/>
        </p:blipFill>
        <p:spPr>
          <a:xfrm>
            <a:off x="1124642" y="130616"/>
            <a:ext cx="7954642" cy="5007374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/>
          <p:nvPr/>
        </p:nvSpPr>
        <p:spPr>
          <a:xfrm>
            <a:off x="261241" y="783695"/>
            <a:ext cx="2873700" cy="391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2925" lIns="82925" rIns="82925" wrap="square" tIns="829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3" name="Shape 493"/>
          <p:cNvSpPr txBox="1"/>
          <p:nvPr/>
        </p:nvSpPr>
        <p:spPr>
          <a:xfrm>
            <a:off x="218476" y="1044925"/>
            <a:ext cx="8860800" cy="4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0825" lIns="81625" rIns="81625" wrap="square" tIns="4082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500">
                <a:solidFill>
                  <a:srgbClr val="BE3F3F"/>
                </a:solidFill>
              </a:rPr>
              <a:t>100 years of LATVIA – message across Atlantic Ocean </a:t>
            </a:r>
            <a:endParaRPr b="0" sz="1600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Shape 494"/>
          <p:cNvSpPr/>
          <p:nvPr/>
        </p:nvSpPr>
        <p:spPr>
          <a:xfrm>
            <a:off x="4441096" y="65308"/>
            <a:ext cx="4702200" cy="261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82925" lIns="82925" rIns="82925" wrap="square" tIns="829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5" name="Shape 495"/>
          <p:cNvPicPr preferRelativeResize="0"/>
          <p:nvPr/>
        </p:nvPicPr>
        <p:blipFill rotWithShape="1">
          <a:blip r:embed="rId4">
            <a:alphaModFix/>
          </a:blip>
          <a:srcRect b="11864" l="21581" r="21271" t="34793"/>
          <a:stretch/>
        </p:blipFill>
        <p:spPr>
          <a:xfrm>
            <a:off x="-32655" y="3644184"/>
            <a:ext cx="2721086" cy="1438600"/>
          </a:xfrm>
          <a:prstGeom prst="rect">
            <a:avLst/>
          </a:prstGeom>
          <a:noFill/>
          <a:ln cap="flat" cmpd="sng" w="190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496" name="Shape 496"/>
          <p:cNvPicPr preferRelativeResize="0"/>
          <p:nvPr/>
        </p:nvPicPr>
        <p:blipFill rotWithShape="1">
          <a:blip r:embed="rId5">
            <a:alphaModFix/>
          </a:blip>
          <a:srcRect b="976" l="0" r="0" t="0"/>
          <a:stretch/>
        </p:blipFill>
        <p:spPr>
          <a:xfrm>
            <a:off x="-32655" y="2320718"/>
            <a:ext cx="2736282" cy="1303352"/>
          </a:xfrm>
          <a:prstGeom prst="rect">
            <a:avLst/>
          </a:prstGeom>
          <a:noFill/>
          <a:ln cap="flat" cmpd="sng" w="190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497" name="Shape 49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5695" y="1484776"/>
            <a:ext cx="1694836" cy="815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Shape 4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220548" y="15347"/>
            <a:ext cx="1488941" cy="10719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Shape 503"/>
          <p:cNvPicPr preferRelativeResize="0"/>
          <p:nvPr/>
        </p:nvPicPr>
        <p:blipFill rotWithShape="1">
          <a:blip r:embed="rId3">
            <a:alphaModFix/>
          </a:blip>
          <a:srcRect b="8734" l="1078" r="0" t="0"/>
          <a:stretch/>
        </p:blipFill>
        <p:spPr>
          <a:xfrm>
            <a:off x="99342" y="508675"/>
            <a:ext cx="8882584" cy="4634825"/>
          </a:xfrm>
          <a:prstGeom prst="rect">
            <a:avLst/>
          </a:prstGeom>
          <a:noFill/>
          <a:ln>
            <a:noFill/>
          </a:ln>
        </p:spPr>
      </p:pic>
      <p:sp>
        <p:nvSpPr>
          <p:cNvPr id="504" name="Shape 504"/>
          <p:cNvSpPr txBox="1"/>
          <p:nvPr>
            <p:ph type="title"/>
          </p:nvPr>
        </p:nvSpPr>
        <p:spPr>
          <a:xfrm>
            <a:off x="76200" y="-175025"/>
            <a:ext cx="8727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#SAIL4youth impact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/>
          <p:nvPr>
            <p:ph type="title"/>
          </p:nvPr>
        </p:nvSpPr>
        <p:spPr>
          <a:xfrm>
            <a:off x="4072750" y="586975"/>
            <a:ext cx="5376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How to design sail training </a:t>
            </a:r>
            <a:b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project with non-formal education approach: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3589300" y="1892000"/>
            <a:ext cx="5554800" cy="37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 u="sng">
                <a:solidFill>
                  <a:schemeClr val="accent5"/>
                </a:solidFill>
                <a:latin typeface="Rambla"/>
                <a:ea typeface="Rambla"/>
                <a:cs typeface="Rambla"/>
                <a:sym typeface="Rambla"/>
                <a:hlinkClick r:id="rId3"/>
              </a:rPr>
              <a:t>http://ej.uz/sail4youthguidelines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Train your crew with your own resources &amp; ideas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Cooperate and apply for common international project under </a:t>
            </a:r>
            <a:b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Erasmus+: Youth in Action program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11" name="Shape 511"/>
          <p:cNvPicPr preferRelativeResize="0"/>
          <p:nvPr/>
        </p:nvPicPr>
        <p:blipFill rotWithShape="1">
          <a:blip r:embed="rId4">
            <a:alphaModFix/>
          </a:blip>
          <a:srcRect b="39134" l="40893" r="40454" t="14932"/>
          <a:stretch/>
        </p:blipFill>
        <p:spPr>
          <a:xfrm>
            <a:off x="0" y="0"/>
            <a:ext cx="3687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6" name="Shape 516"/>
          <p:cNvPicPr preferRelativeResize="0"/>
          <p:nvPr/>
        </p:nvPicPr>
        <p:blipFill rotWithShape="1">
          <a:blip r:embed="rId3">
            <a:alphaModFix/>
          </a:blip>
          <a:srcRect b="17462" l="34400" r="7618" t="25564"/>
          <a:stretch/>
        </p:blipFill>
        <p:spPr>
          <a:xfrm>
            <a:off x="0" y="0"/>
            <a:ext cx="9201149" cy="5085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Shape 517"/>
          <p:cNvSpPr txBox="1"/>
          <p:nvPr>
            <p:ph type="title"/>
          </p:nvPr>
        </p:nvSpPr>
        <p:spPr>
          <a:xfrm>
            <a:off x="84375" y="3636500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4200">
                <a:solidFill>
                  <a:srgbClr val="FFFFFF"/>
                </a:solidFill>
                <a:latin typeface="Rambla"/>
                <a:ea typeface="Rambla"/>
                <a:cs typeface="Rambla"/>
                <a:sym typeface="Rambla"/>
              </a:rPr>
              <a:t>Erasmus+: Youth in Action program</a:t>
            </a:r>
            <a:endParaRPr b="1" sz="4200">
              <a:solidFill>
                <a:srgbClr val="FFFFF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Erasmus+ Youth in Action program </a:t>
            </a:r>
            <a:endParaRPr b="1" i="0" sz="32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23" name="Shape 523"/>
          <p:cNvSpPr txBox="1"/>
          <p:nvPr>
            <p:ph idx="1" type="body"/>
          </p:nvPr>
        </p:nvSpPr>
        <p:spPr>
          <a:xfrm>
            <a:off x="368850" y="1007525"/>
            <a:ext cx="8775300" cy="3433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b="1" lang="lv" sz="2500" u="sng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  <a:hlinkClick r:id="rId3"/>
              </a:rPr>
              <a:t>supports non-formal learning in the field of youth</a:t>
            </a:r>
            <a:b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endParaRPr b="1" sz="1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Erasmus+ Sport program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lv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(Deadline </a:t>
            </a:r>
            <a:r>
              <a:rPr lang="lv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6 April</a:t>
            </a:r>
            <a:r>
              <a:rPr lang="lv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, EACEA, Brussels)</a:t>
            </a:r>
            <a:endParaRPr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☼ participation in sport and physical activity ☼ voluntary activity in sport </a:t>
            </a:r>
            <a:endParaRPr sz="2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☼ education in and through sport, with special focus on skills development </a:t>
            </a:r>
            <a:endParaRPr sz="2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☼ encouraging social inclusion and equal opportunities in sport</a:t>
            </a:r>
            <a:b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endParaRPr sz="1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KA1: Mobilities of youth (</a:t>
            </a: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youth exchanges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KA1: Mobilities of youth workers (</a:t>
            </a: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training courses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KA1: European Voluntary Service (</a:t>
            </a: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long-term volunteers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KA2: </a:t>
            </a: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Strategic partnership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in the field of youth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b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Deadlines 2018: </a:t>
            </a:r>
            <a:r>
              <a:rPr lang="lv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2 Feb ☼ 26 Apr ☼ 4 Oct</a:t>
            </a:r>
            <a:r>
              <a:rPr lang="lv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(National Agencies)</a:t>
            </a:r>
            <a:endParaRPr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KA1: Mobilities of youth – youth exchanges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29" name="Shape 529"/>
          <p:cNvSpPr txBox="1"/>
          <p:nvPr>
            <p:ph idx="1" type="body"/>
          </p:nvPr>
        </p:nvSpPr>
        <p:spPr>
          <a:xfrm>
            <a:off x="348900" y="977600"/>
            <a:ext cx="87954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Learning through non-formal education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Specific topic (based in EU values &amp; program priorities)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Active youth involvement in all stages of the project (preparation, implementation, evaluation)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For young people (age 13 - 30) + group leaders (any age) 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Duration: 5 - 21 days (usually 8 - 14 days)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At least 2 partners from 2 different countries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Min 16 pax - max 60 pax + leaders (1 - 2 per group) 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Activities take place in one of the partner countries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1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      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  Erasmus+ application deadlines 2018: 2 Feb </a:t>
            </a:r>
            <a:r>
              <a:rPr lang="lv" sz="2000">
                <a:solidFill>
                  <a:srgbClr val="2B2BD2"/>
                </a:solidFill>
              </a:rPr>
              <a:t>☼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26 Apr </a:t>
            </a:r>
            <a:r>
              <a:rPr lang="lv" sz="2000">
                <a:solidFill>
                  <a:srgbClr val="2B2BD2"/>
                </a:solidFill>
              </a:rPr>
              <a:t>☼ 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4 Oct</a:t>
            </a:r>
            <a:endParaRPr b="1" sz="17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1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KA1: European Voluntary Service</a:t>
            </a:r>
            <a:endParaRPr b="1" sz="31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348900" y="1053800"/>
            <a:ext cx="87954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4000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Volunteering and l</a:t>
            </a: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earning in local community through non-formal education</a:t>
            </a:r>
            <a:r>
              <a:rPr b="1"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(not for profit)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For young people (age 13 - 30) 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Duration: 2 - 12 months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At least 2 partners from 2 countries (sending &amp; hosting)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1 - 30 volunteers per project  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Activities take place in one of the partner countries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lv" sz="1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  </a:t>
            </a:r>
            <a:endParaRPr b="1" sz="17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Erasmus+ application deadlines 2018: 2 Feb </a:t>
            </a:r>
            <a:r>
              <a:rPr lang="lv" sz="2000">
                <a:solidFill>
                  <a:srgbClr val="2B2BD2"/>
                </a:solidFill>
              </a:rPr>
              <a:t>☼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26 Apr </a:t>
            </a:r>
            <a:r>
              <a:rPr lang="lv" sz="2000">
                <a:solidFill>
                  <a:srgbClr val="2B2BD2"/>
                </a:solidFill>
              </a:rPr>
              <a:t>☼ 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4 Oct + EVS accreditation</a:t>
            </a:r>
            <a:b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b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KA1: Mobilities of youth workers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41" name="Shape 541"/>
          <p:cNvSpPr txBox="1"/>
          <p:nvPr>
            <p:ph idx="1" type="body"/>
          </p:nvPr>
        </p:nvSpPr>
        <p:spPr>
          <a:xfrm>
            <a:off x="202600" y="1053800"/>
            <a:ext cx="89418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Youth work related topics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(methods, approaches, networking)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For people working with youth (age 18+) 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Duration: 2 days - 2 months (training course is 8 - 10 days)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At least 2 partners from 2 different countries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Up to 50 participants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Learning through non-formal education methods, involvement of professional trainers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Activities take place in one of partner country</a:t>
            </a:r>
            <a:b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br>
              <a:rPr lang="lv" sz="27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Erasmus+ application deadlines 2018: 2 Feb </a:t>
            </a:r>
            <a:r>
              <a:rPr lang="lv" sz="2000">
                <a:solidFill>
                  <a:srgbClr val="2B2BD2"/>
                </a:solidFill>
              </a:rPr>
              <a:t>☼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26 Apr </a:t>
            </a:r>
            <a:r>
              <a:rPr lang="lv" sz="2000">
                <a:solidFill>
                  <a:srgbClr val="2B2BD2"/>
                </a:solidFill>
              </a:rPr>
              <a:t>☼ 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4 Oct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BUDGET in Erasmus+ Youth in Action projects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47" name="Shape 547"/>
          <p:cNvSpPr txBox="1"/>
          <p:nvPr>
            <p:ph idx="1" type="body"/>
          </p:nvPr>
        </p:nvSpPr>
        <p:spPr>
          <a:xfrm>
            <a:off x="202600" y="1053800"/>
            <a:ext cx="89418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735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+ TRAVEL COSTS 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-&gt; 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fixed sum per pax per project according to distances:</a:t>
            </a:r>
            <a:endParaRPr sz="2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10-99km = </a:t>
            </a:r>
            <a:r>
              <a:rPr b="1"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20 EUR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  </a:t>
            </a:r>
            <a:r>
              <a:rPr lang="lv" sz="2000">
                <a:solidFill>
                  <a:srgbClr val="2B2BD2"/>
                </a:solidFill>
              </a:rPr>
              <a:t>☼  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100-499km = </a:t>
            </a:r>
            <a:r>
              <a:rPr b="1"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180 EUR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  </a:t>
            </a:r>
            <a:r>
              <a:rPr lang="lv" sz="2000">
                <a:solidFill>
                  <a:srgbClr val="2B2BD2"/>
                </a:solidFill>
              </a:rPr>
              <a:t>☼  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500-1999km = </a:t>
            </a:r>
            <a:r>
              <a:rPr b="1"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275 EUR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b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2000-2999km = </a:t>
            </a:r>
            <a:r>
              <a:rPr b="1"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360 EUR  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</a:t>
            </a:r>
            <a:r>
              <a:rPr lang="lv" sz="2000">
                <a:solidFill>
                  <a:srgbClr val="2B2BD2"/>
                </a:solidFill>
              </a:rPr>
              <a:t>☼  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3000-3999km = </a:t>
            </a:r>
            <a:r>
              <a:rPr b="1"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530 EUR</a:t>
            </a:r>
            <a:br>
              <a:rPr b="1"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endParaRPr b="1" sz="2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+ ACTIVITY COSTS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-&gt; 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fixed sum per pax per day </a:t>
            </a:r>
            <a:b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(depends on country and activity types)</a:t>
            </a:r>
            <a:endParaRPr sz="2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700"/>
              <a:buFont typeface="Rambla"/>
              <a:buChar char="➔"/>
            </a:pPr>
            <a:r>
              <a:rPr b="1"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+ EXCEPTIONAL COSTS 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-&gt; v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isa, Advanced planning visit for youth exchanges, </a:t>
            </a:r>
            <a:r>
              <a:rPr b="1"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special support for young people with fewer opportunities</a:t>
            </a:r>
            <a:r>
              <a:rPr lang="lv" sz="20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.</a:t>
            </a:r>
            <a:endParaRPr b="1" sz="20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      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Erasmus+ application deadlines 2018: 2 Feb </a:t>
            </a:r>
            <a:r>
              <a:rPr lang="lv" sz="2000">
                <a:solidFill>
                  <a:srgbClr val="2B2BD2"/>
                </a:solidFill>
              </a:rPr>
              <a:t>☼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26 Apr </a:t>
            </a:r>
            <a:r>
              <a:rPr lang="lv" sz="2000">
                <a:solidFill>
                  <a:srgbClr val="2B2BD2"/>
                </a:solidFill>
              </a:rPr>
              <a:t>☼ </a:t>
            </a:r>
            <a:r>
              <a:rPr b="1" lang="lv" sz="17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4 Oct</a:t>
            </a:r>
            <a:endParaRPr sz="27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idx="1" type="body"/>
          </p:nvPr>
        </p:nvSpPr>
        <p:spPr>
          <a:xfrm>
            <a:off x="245900" y="1152475"/>
            <a:ext cx="88980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400050" lvl="0" marL="457200" rtl="0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AutoNum type="arabicParenR"/>
            </a:pP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Introduction </a:t>
            </a:r>
            <a:endParaRPr sz="2700">
              <a:solidFill>
                <a:srgbClr val="999999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rtl="0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AutoNum type="arabicParenR"/>
            </a:pP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What is non-formal education and </a:t>
            </a:r>
            <a:b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what added value can it bring to sail training? </a:t>
            </a:r>
            <a:endParaRPr sz="2700">
              <a:solidFill>
                <a:srgbClr val="999999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AutoNum type="arabicParenR"/>
            </a:pP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Tasting &amp; testing non-formal learning methods </a:t>
            </a:r>
            <a:endParaRPr sz="2700">
              <a:solidFill>
                <a:srgbClr val="999999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 rtl="0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AutoNum type="arabicParenR"/>
            </a:pP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Erasmus+: Youth in Action program opportunities </a:t>
            </a:r>
            <a:endParaRPr sz="2700">
              <a:solidFill>
                <a:srgbClr val="999999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400050" lvl="0" marL="457200">
              <a:spcBef>
                <a:spcPts val="0"/>
              </a:spcBef>
              <a:spcAft>
                <a:spcPts val="0"/>
              </a:spcAft>
              <a:buClr>
                <a:srgbClr val="0000A8"/>
              </a:buClr>
              <a:buSzPts val="2700"/>
              <a:buFont typeface="Rambla"/>
              <a:buAutoNum type="arabicParenR"/>
            </a:pPr>
            <a:r>
              <a:rPr lang="lv" sz="27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Questions and answers </a:t>
            </a:r>
            <a:endParaRPr sz="2700">
              <a:solidFill>
                <a:srgbClr val="999999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22" name="Shape 222"/>
          <p:cNvSpPr txBox="1"/>
          <p:nvPr>
            <p:ph type="title"/>
          </p:nvPr>
        </p:nvSpPr>
        <p:spPr>
          <a:xfrm>
            <a:off x="457200" y="20597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THE PLAN OF THE SESSION</a:t>
            </a:r>
            <a:endParaRPr b="1" i="0" sz="3200" u="none" cap="none" strike="noStrike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Shape 552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BUDGET in Erasmus+ Youth in Action projects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553" name="Shape 553"/>
          <p:cNvPicPr preferRelativeResize="0"/>
          <p:nvPr/>
        </p:nvPicPr>
        <p:blipFill rotWithShape="1">
          <a:blip r:embed="rId3">
            <a:alphaModFix/>
          </a:blip>
          <a:srcRect b="11602" l="26560" r="26973" t="20425"/>
          <a:stretch/>
        </p:blipFill>
        <p:spPr>
          <a:xfrm>
            <a:off x="0" y="962675"/>
            <a:ext cx="4366901" cy="4180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Shape 554"/>
          <p:cNvPicPr preferRelativeResize="0"/>
          <p:nvPr/>
        </p:nvPicPr>
        <p:blipFill rotWithShape="1">
          <a:blip r:embed="rId4">
            <a:alphaModFix/>
          </a:blip>
          <a:srcRect b="21780" l="26573" r="27483" t="18578"/>
          <a:stretch/>
        </p:blipFill>
        <p:spPr>
          <a:xfrm>
            <a:off x="4558250" y="1383240"/>
            <a:ext cx="4366901" cy="37602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/>
          <p:nvPr>
            <p:ph type="title"/>
          </p:nvPr>
        </p:nvSpPr>
        <p:spPr>
          <a:xfrm>
            <a:off x="0" y="20597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Erasmus+ Youth in Action application process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60" name="Shape 560"/>
          <p:cNvSpPr txBox="1"/>
          <p:nvPr>
            <p:ph idx="1" type="body"/>
          </p:nvPr>
        </p:nvSpPr>
        <p:spPr>
          <a:xfrm>
            <a:off x="719900" y="1053800"/>
            <a:ext cx="8424600" cy="3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PIC code (</a:t>
            </a:r>
            <a:r>
              <a:rPr lang="lv" sz="2500" u="sng">
                <a:solidFill>
                  <a:schemeClr val="hlink"/>
                </a:solidFill>
                <a:latin typeface="Rambla"/>
                <a:ea typeface="Rambla"/>
                <a:cs typeface="Rambla"/>
                <a:sym typeface="Rambla"/>
                <a:hlinkClick r:id="rId3"/>
              </a:rPr>
              <a:t>registration of ECAS account</a:t>
            </a: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Signed mandates from all partners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Application form online 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Deadlines 2018: 2 Feb – 26 Apr – 4 Oct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Results - in ~2,5 months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100 % financial cover (no co-funding needed)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80% pre-funding, 20% - after the final report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-387350" lvl="0" marL="45720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500"/>
              <a:buFont typeface="Rambla"/>
              <a:buChar char="➔"/>
            </a:pPr>
            <a:r>
              <a:rPr lang="lv" sz="25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Consultations in National Agency of program Erasmus+: Youth in Action</a:t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Shape 565"/>
          <p:cNvPicPr preferRelativeResize="0"/>
          <p:nvPr/>
        </p:nvPicPr>
        <p:blipFill rotWithShape="1">
          <a:blip r:embed="rId3">
            <a:alphaModFix/>
          </a:blip>
          <a:srcRect b="5835" l="12845" r="13711" t="24366"/>
          <a:stretch/>
        </p:blipFill>
        <p:spPr>
          <a:xfrm>
            <a:off x="0" y="580975"/>
            <a:ext cx="9144000" cy="4562525"/>
          </a:xfrm>
          <a:prstGeom prst="rect">
            <a:avLst/>
          </a:prstGeom>
          <a:noFill/>
          <a:ln>
            <a:noFill/>
          </a:ln>
        </p:spPr>
      </p:pic>
      <p:sp>
        <p:nvSpPr>
          <p:cNvPr id="566" name="Shape 566"/>
          <p:cNvSpPr txBox="1"/>
          <p:nvPr>
            <p:ph type="title"/>
          </p:nvPr>
        </p:nvSpPr>
        <p:spPr>
          <a:xfrm>
            <a:off x="1136675" y="-98825"/>
            <a:ext cx="8007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2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SAILING for me now is...</a:t>
            </a:r>
            <a:endParaRPr b="1" sz="32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Shape 571"/>
          <p:cNvSpPr txBox="1"/>
          <p:nvPr>
            <p:ph idx="1" type="body"/>
          </p:nvPr>
        </p:nvSpPr>
        <p:spPr>
          <a:xfrm>
            <a:off x="395536" y="2281684"/>
            <a:ext cx="8229600" cy="66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64160" lvl="0" marL="365760" marR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68"/>
              <a:buFont typeface="Noto Sans Symbols"/>
              <a:buNone/>
            </a:pPr>
            <a:r>
              <a:rPr b="1" lang="lv" sz="2600">
                <a:solidFill>
                  <a:srgbClr val="0000A8"/>
                </a:solidFill>
              </a:rPr>
              <a:t>Any q</a:t>
            </a:r>
            <a:r>
              <a:rPr b="1" i="0" lang="lv" sz="2600" u="none" cap="none" strike="noStrike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uestions?</a:t>
            </a:r>
            <a:endParaRPr b="1" i="0" sz="2600" u="none" cap="none" strike="noStrike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572" name="Shape 572"/>
          <p:cNvSpPr txBox="1"/>
          <p:nvPr>
            <p:ph type="title"/>
          </p:nvPr>
        </p:nvSpPr>
        <p:spPr>
          <a:xfrm>
            <a:off x="395536" y="141758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100"/>
              <a:buFont typeface="Rambla"/>
              <a:buNone/>
            </a:pPr>
            <a:r>
              <a:rPr b="1" i="0" lang="lv" sz="4100" u="none" cap="none" strike="noStrike">
                <a:solidFill>
                  <a:srgbClr val="0000A8"/>
                </a:solidFill>
                <a:latin typeface="Rambla"/>
                <a:ea typeface="Rambla"/>
                <a:cs typeface="Rambla"/>
                <a:sym typeface="Rambla"/>
              </a:rPr>
              <a:t>Thank you! </a:t>
            </a:r>
            <a:endParaRPr b="1" i="0" sz="4100" u="none" cap="none" strike="noStrike">
              <a:solidFill>
                <a:srgbClr val="0000A8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E:\SAIL4entrepreneurSHIP projekta dokumenti\SAIL4entrepreneurSHIP photos and videos\Andris Kozlovskis photos\150824-123632-705.jpg" id="573" name="Shape 573"/>
          <p:cNvPicPr preferRelativeResize="0"/>
          <p:nvPr/>
        </p:nvPicPr>
        <p:blipFill rotWithShape="1">
          <a:blip r:embed="rId3">
            <a:alphaModFix/>
          </a:blip>
          <a:srcRect b="50603" l="0" r="0" t="15449"/>
          <a:stretch/>
        </p:blipFill>
        <p:spPr>
          <a:xfrm>
            <a:off x="0" y="3053743"/>
            <a:ext cx="9143997" cy="20682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25" y="-2262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6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What is your focus &amp; approach in sail training?</a:t>
            </a:r>
            <a:endParaRPr b="1" i="0" sz="36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228" name="Shape 228"/>
          <p:cNvCxnSpPr/>
          <p:nvPr/>
        </p:nvCxnSpPr>
        <p:spPr>
          <a:xfrm flipH="1" rot="10800000">
            <a:off x="4569725" y="1294250"/>
            <a:ext cx="20400" cy="3237900"/>
          </a:xfrm>
          <a:prstGeom prst="straightConnector1">
            <a:avLst/>
          </a:prstGeom>
          <a:noFill/>
          <a:ln cap="flat" cmpd="sng" w="38100">
            <a:solidFill>
              <a:srgbClr val="2B2BD2"/>
            </a:solidFill>
            <a:prstDash val="solid"/>
            <a:round/>
            <a:headEnd len="lg" w="lg" type="triangle"/>
            <a:tailEnd len="lg" w="lg" type="triangle"/>
          </a:ln>
        </p:spPr>
      </p:cxnSp>
      <p:cxnSp>
        <p:nvCxnSpPr>
          <p:cNvPr id="229" name="Shape 229"/>
          <p:cNvCxnSpPr/>
          <p:nvPr/>
        </p:nvCxnSpPr>
        <p:spPr>
          <a:xfrm>
            <a:off x="737725" y="2841550"/>
            <a:ext cx="7438500" cy="0"/>
          </a:xfrm>
          <a:prstGeom prst="straightConnector1">
            <a:avLst/>
          </a:prstGeom>
          <a:noFill/>
          <a:ln cap="flat" cmpd="sng" w="38100">
            <a:solidFill>
              <a:srgbClr val="2B2BD2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230" name="Shape 230"/>
          <p:cNvSpPr txBox="1"/>
          <p:nvPr/>
        </p:nvSpPr>
        <p:spPr>
          <a:xfrm>
            <a:off x="3898525" y="795375"/>
            <a:ext cx="13731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Education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31" name="Shape 231"/>
          <p:cNvSpPr txBox="1"/>
          <p:nvPr/>
        </p:nvSpPr>
        <p:spPr>
          <a:xfrm>
            <a:off x="3084025" y="4532150"/>
            <a:ext cx="3595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Entertainment/Tourism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32" name="Shape 232"/>
          <p:cNvSpPr txBox="1"/>
          <p:nvPr/>
        </p:nvSpPr>
        <p:spPr>
          <a:xfrm>
            <a:off x="5976875" y="2331000"/>
            <a:ext cx="32970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THROUGH sailing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33" name="Shape 233"/>
          <p:cNvSpPr txBox="1"/>
          <p:nvPr/>
        </p:nvSpPr>
        <p:spPr>
          <a:xfrm>
            <a:off x="595925" y="2331000"/>
            <a:ext cx="32970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ABOUT sailing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/>
          <p:nvPr>
            <p:ph type="title"/>
          </p:nvPr>
        </p:nvSpPr>
        <p:spPr>
          <a:xfrm>
            <a:off x="25" y="-2262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6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What is your focus &amp; approach in sail training?</a:t>
            </a:r>
            <a:endParaRPr b="1" i="0" sz="36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39" name="Shape 239"/>
          <p:cNvSpPr txBox="1"/>
          <p:nvPr/>
        </p:nvSpPr>
        <p:spPr>
          <a:xfrm>
            <a:off x="3084025" y="4532150"/>
            <a:ext cx="3595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Entertainment/Tourism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1586088" y="3949613"/>
            <a:ext cx="246000" cy="225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1861050" y="3790425"/>
            <a:ext cx="30033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BE3F3F"/>
                </a:solidFill>
                <a:latin typeface="Rambla"/>
                <a:ea typeface="Rambla"/>
                <a:cs typeface="Rambla"/>
                <a:sym typeface="Rambla"/>
              </a:rPr>
              <a:t>Weekend sailing </a:t>
            </a:r>
            <a:br>
              <a:rPr b="1" lang="lv" sz="2000">
                <a:solidFill>
                  <a:srgbClr val="BE3F3F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b="1" lang="lv" sz="2000">
                <a:solidFill>
                  <a:srgbClr val="BE3F3F"/>
                </a:solidFill>
                <a:latin typeface="Rambla"/>
                <a:ea typeface="Rambla"/>
                <a:cs typeface="Rambla"/>
                <a:sym typeface="Rambla"/>
              </a:rPr>
              <a:t>trip with friends</a:t>
            </a:r>
            <a:endParaRPr b="1" sz="2000">
              <a:solidFill>
                <a:srgbClr val="BE3F3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3898525" y="795375"/>
            <a:ext cx="13731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Education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43" name="Shape 243"/>
          <p:cNvSpPr txBox="1"/>
          <p:nvPr/>
        </p:nvSpPr>
        <p:spPr>
          <a:xfrm>
            <a:off x="5976875" y="2331000"/>
            <a:ext cx="32970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THROUGH sailing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44" name="Shape 244"/>
          <p:cNvSpPr/>
          <p:nvPr/>
        </p:nvSpPr>
        <p:spPr>
          <a:xfrm>
            <a:off x="6306450" y="1296825"/>
            <a:ext cx="246000" cy="225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Shape 245"/>
          <p:cNvSpPr txBox="1"/>
          <p:nvPr/>
        </p:nvSpPr>
        <p:spPr>
          <a:xfrm>
            <a:off x="6552450" y="1168725"/>
            <a:ext cx="22869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BE3F3F"/>
                </a:solidFill>
                <a:latin typeface="Rambla"/>
                <a:ea typeface="Rambla"/>
                <a:cs typeface="Rambla"/>
                <a:sym typeface="Rambla"/>
              </a:rPr>
              <a:t>Sailing non-formal eduation projects</a:t>
            </a:r>
            <a:endParaRPr b="1" sz="2000">
              <a:solidFill>
                <a:srgbClr val="BE3F3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246" name="Shape 246"/>
          <p:cNvCxnSpPr/>
          <p:nvPr/>
        </p:nvCxnSpPr>
        <p:spPr>
          <a:xfrm flipH="1" rot="10800000">
            <a:off x="4569725" y="1294250"/>
            <a:ext cx="20400" cy="3237900"/>
          </a:xfrm>
          <a:prstGeom prst="straightConnector1">
            <a:avLst/>
          </a:prstGeom>
          <a:noFill/>
          <a:ln cap="flat" cmpd="sng" w="38100">
            <a:solidFill>
              <a:srgbClr val="2B2BD2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247" name="Shape 247"/>
          <p:cNvSpPr txBox="1"/>
          <p:nvPr/>
        </p:nvSpPr>
        <p:spPr>
          <a:xfrm>
            <a:off x="672125" y="2331000"/>
            <a:ext cx="32970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ABOUT sailing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248" name="Shape 248"/>
          <p:cNvCxnSpPr/>
          <p:nvPr/>
        </p:nvCxnSpPr>
        <p:spPr>
          <a:xfrm>
            <a:off x="737725" y="2841550"/>
            <a:ext cx="7438500" cy="0"/>
          </a:xfrm>
          <a:prstGeom prst="straightConnector1">
            <a:avLst/>
          </a:prstGeom>
          <a:noFill/>
          <a:ln cap="flat" cmpd="sng" w="38100">
            <a:solidFill>
              <a:srgbClr val="2B2BD2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249" name="Shape 249"/>
          <p:cNvSpPr txBox="1"/>
          <p:nvPr/>
        </p:nvSpPr>
        <p:spPr>
          <a:xfrm>
            <a:off x="6352050" y="3758525"/>
            <a:ext cx="21507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BE3F3F"/>
                </a:solidFill>
                <a:latin typeface="Rambla"/>
                <a:ea typeface="Rambla"/>
                <a:cs typeface="Rambla"/>
                <a:sym typeface="Rambla"/>
              </a:rPr>
              <a:t>Passengers on your sailing boat</a:t>
            </a:r>
            <a:endParaRPr b="1" sz="2000">
              <a:solidFill>
                <a:srgbClr val="BE3F3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50" name="Shape 250"/>
          <p:cNvSpPr/>
          <p:nvPr/>
        </p:nvSpPr>
        <p:spPr>
          <a:xfrm>
            <a:off x="6084788" y="3949613"/>
            <a:ext cx="246000" cy="225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Shape 251"/>
          <p:cNvSpPr/>
          <p:nvPr/>
        </p:nvSpPr>
        <p:spPr>
          <a:xfrm>
            <a:off x="865088" y="1241625"/>
            <a:ext cx="246000" cy="225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2" name="Shape 252"/>
          <p:cNvSpPr txBox="1"/>
          <p:nvPr/>
        </p:nvSpPr>
        <p:spPr>
          <a:xfrm>
            <a:off x="1111100" y="1113538"/>
            <a:ext cx="30033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BE3F3F"/>
                </a:solidFill>
                <a:latin typeface="Rambla"/>
                <a:ea typeface="Rambla"/>
                <a:cs typeface="Rambla"/>
                <a:sym typeface="Rambla"/>
              </a:rPr>
              <a:t>Skippers’ course</a:t>
            </a:r>
            <a:endParaRPr b="1" sz="2000">
              <a:solidFill>
                <a:srgbClr val="BE3F3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 txBox="1"/>
          <p:nvPr>
            <p:ph type="title"/>
          </p:nvPr>
        </p:nvSpPr>
        <p:spPr>
          <a:xfrm>
            <a:off x="25" y="-22625"/>
            <a:ext cx="91440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lang="lv" sz="36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What is your focus &amp; approach in sail training?</a:t>
            </a:r>
            <a:endParaRPr b="1" i="0" sz="36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3084025" y="4532150"/>
            <a:ext cx="35958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Entertainment/Tourism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59" name="Shape 259"/>
          <p:cNvSpPr/>
          <p:nvPr/>
        </p:nvSpPr>
        <p:spPr>
          <a:xfrm>
            <a:off x="4590125" y="1191838"/>
            <a:ext cx="3760200" cy="1649700"/>
          </a:xfrm>
          <a:prstGeom prst="rect">
            <a:avLst/>
          </a:prstGeom>
          <a:gradFill>
            <a:gsLst>
              <a:gs pos="0">
                <a:srgbClr val="D4E5F5"/>
              </a:gs>
              <a:gs pos="100000">
                <a:srgbClr val="70A4D5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Shape 260"/>
          <p:cNvSpPr txBox="1"/>
          <p:nvPr/>
        </p:nvSpPr>
        <p:spPr>
          <a:xfrm>
            <a:off x="3898525" y="795375"/>
            <a:ext cx="13731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Education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61" name="Shape 261"/>
          <p:cNvSpPr txBox="1"/>
          <p:nvPr/>
        </p:nvSpPr>
        <p:spPr>
          <a:xfrm>
            <a:off x="5976875" y="2331000"/>
            <a:ext cx="32970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THROUGH sailing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62" name="Shape 262"/>
          <p:cNvSpPr/>
          <p:nvPr/>
        </p:nvSpPr>
        <p:spPr>
          <a:xfrm>
            <a:off x="6687450" y="1373025"/>
            <a:ext cx="246000" cy="225300"/>
          </a:xfrm>
          <a:prstGeom prst="ellipse">
            <a:avLst/>
          </a:prstGeom>
          <a:solidFill>
            <a:srgbClr val="00FFFF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Shape 263"/>
          <p:cNvSpPr txBox="1"/>
          <p:nvPr/>
        </p:nvSpPr>
        <p:spPr>
          <a:xfrm>
            <a:off x="6933450" y="1244925"/>
            <a:ext cx="16599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BE3F3F"/>
                </a:solidFill>
                <a:latin typeface="Rambla"/>
                <a:ea typeface="Rambla"/>
                <a:cs typeface="Rambla"/>
                <a:sym typeface="Rambla"/>
              </a:rPr>
              <a:t>Erasmus+ Youth in Action</a:t>
            </a:r>
            <a:endParaRPr b="1" sz="2000">
              <a:solidFill>
                <a:srgbClr val="BE3F3F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264" name="Shape 264"/>
          <p:cNvCxnSpPr/>
          <p:nvPr/>
        </p:nvCxnSpPr>
        <p:spPr>
          <a:xfrm flipH="1" rot="10800000">
            <a:off x="4569725" y="1294250"/>
            <a:ext cx="20400" cy="3237900"/>
          </a:xfrm>
          <a:prstGeom prst="straightConnector1">
            <a:avLst/>
          </a:prstGeom>
          <a:noFill/>
          <a:ln cap="flat" cmpd="sng" w="38100">
            <a:solidFill>
              <a:srgbClr val="2B2BD2"/>
            </a:solidFill>
            <a:prstDash val="solid"/>
            <a:round/>
            <a:headEnd len="lg" w="lg" type="triangle"/>
            <a:tailEnd len="lg" w="lg" type="triangle"/>
          </a:ln>
        </p:spPr>
      </p:cxnSp>
      <p:sp>
        <p:nvSpPr>
          <p:cNvPr id="265" name="Shape 265"/>
          <p:cNvSpPr txBox="1"/>
          <p:nvPr/>
        </p:nvSpPr>
        <p:spPr>
          <a:xfrm>
            <a:off x="672125" y="2331000"/>
            <a:ext cx="3297000" cy="48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2000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ABOUT sailing</a:t>
            </a:r>
            <a:endParaRPr b="1" sz="2000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cxnSp>
        <p:nvCxnSpPr>
          <p:cNvPr id="266" name="Shape 266"/>
          <p:cNvCxnSpPr/>
          <p:nvPr/>
        </p:nvCxnSpPr>
        <p:spPr>
          <a:xfrm>
            <a:off x="737725" y="2841550"/>
            <a:ext cx="7438500" cy="0"/>
          </a:xfrm>
          <a:prstGeom prst="straightConnector1">
            <a:avLst/>
          </a:prstGeom>
          <a:noFill/>
          <a:ln cap="flat" cmpd="sng" w="38100">
            <a:solidFill>
              <a:srgbClr val="2B2BD2"/>
            </a:solidFill>
            <a:prstDash val="solid"/>
            <a:round/>
            <a:headEnd len="lg" w="lg" type="triangle"/>
            <a:tailEnd len="lg" w="lg" type="triangl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251525" y="53575"/>
            <a:ext cx="8645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Rambla"/>
              <a:buNone/>
            </a:pPr>
            <a:r>
              <a:rPr b="1" i="0" lang="lv" sz="380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NEXT STOP: non-formal education [2012]</a:t>
            </a:r>
            <a:endParaRPr b="1" i="0" sz="3800" u="none" cap="none" strike="noStrike">
              <a:solidFill>
                <a:srgbClr val="2B2BD2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72" name="Shape 27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929" l="4640" r="41523" t="6967"/>
          <a:stretch/>
        </p:blipFill>
        <p:spPr>
          <a:xfrm>
            <a:off x="251520" y="867940"/>
            <a:ext cx="4344900" cy="404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Shape 273"/>
          <p:cNvSpPr txBox="1"/>
          <p:nvPr/>
        </p:nvSpPr>
        <p:spPr>
          <a:xfrm>
            <a:off x="4490466" y="862608"/>
            <a:ext cx="4729800" cy="349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-264160" lvl="0" marL="36576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Noto Sans Symbols"/>
              <a:buChar char="▶"/>
            </a:pPr>
            <a:r>
              <a:rPr b="0" i="0" lang="lv" sz="1600" u="none" cap="none" strike="noStrike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Youth exchange for 20</a:t>
            </a:r>
            <a:r>
              <a:rPr b="0" i="0" lang="lv" sz="1600" u="none" cap="none" strike="noStrike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 youngsters from 5 countries (SP</a:t>
            </a:r>
            <a:r>
              <a:rPr lang="lv" sz="16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, GR, EE, NL, LV) 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Noto Sans Symbols"/>
              <a:buChar char="▶"/>
            </a:pPr>
            <a:r>
              <a:rPr lang="lv" sz="16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2 sea catamarans “Tik un tā” &amp; “Musson”</a:t>
            </a:r>
            <a:endParaRPr/>
          </a:p>
          <a:p>
            <a:pPr indent="-264160" lvl="0" marL="365760" marR="0" rtl="0" algn="l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88"/>
              <a:buFont typeface="Noto Sans Symbols"/>
              <a:buChar char="▶"/>
            </a:pPr>
            <a:r>
              <a:rPr lang="lv" sz="16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Aim: to promote non-formal education and </a:t>
            </a:r>
            <a:br>
              <a:rPr lang="lv" sz="16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16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leisure time activities for young people </a:t>
            </a:r>
            <a:br>
              <a:rPr lang="lv" sz="16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</a:br>
            <a:r>
              <a:rPr lang="lv" sz="16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in coastal rural areas.</a:t>
            </a:r>
            <a:endParaRPr/>
          </a:p>
          <a:p>
            <a:pPr indent="-199389" lvl="0" marL="36576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20"/>
              <a:buFont typeface="Noto Sans Symbols"/>
              <a:buNone/>
            </a:pPr>
            <a:r>
              <a:t/>
            </a:r>
            <a:endParaRPr b="0" i="0" sz="1500" u="none" cap="none" strike="noStrike">
              <a:solidFill>
                <a:schemeClr val="dk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4">
            <a:alphaModFix/>
          </a:blip>
          <a:srcRect b="36743" l="29180" r="44127" t="29512"/>
          <a:stretch/>
        </p:blipFill>
        <p:spPr>
          <a:xfrm>
            <a:off x="4860032" y="2643758"/>
            <a:ext cx="4035331" cy="228143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miter lim="800000"/>
            <a:headEnd len="med" w="med" type="none"/>
            <a:tailEnd len="med" w="med" type="none"/>
          </a:ln>
        </p:spPr>
      </p:pic>
      <p:pic>
        <p:nvPicPr>
          <p:cNvPr descr="\\lkm1.km.gov.lv\RoamDocu$\SintijaL\Desktop\406208_422429801143021_1915668741_n.jpg" id="275" name="Shape 275"/>
          <p:cNvPicPr preferRelativeResize="0"/>
          <p:nvPr/>
        </p:nvPicPr>
        <p:blipFill rotWithShape="1">
          <a:blip r:embed="rId5">
            <a:alphaModFix/>
          </a:blip>
          <a:srcRect b="0" l="26766" r="0" t="0"/>
          <a:stretch/>
        </p:blipFill>
        <p:spPr>
          <a:xfrm>
            <a:off x="251520" y="3526904"/>
            <a:ext cx="1492696" cy="1358655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E:\SAIL4entrepreneurSHIP projekta dokumenti\SAIL4entrepreneurSHIP photos and videos\Andris Kozlovskis photos\150824-132214-750.jpg" id="280" name="Shape 280"/>
          <p:cNvPicPr preferRelativeResize="0"/>
          <p:nvPr/>
        </p:nvPicPr>
        <p:blipFill rotWithShape="1">
          <a:blip r:embed="rId3">
            <a:alphaModFix/>
          </a:blip>
          <a:srcRect b="16727" l="0" r="0" t="8326"/>
          <a:stretch/>
        </p:blipFill>
        <p:spPr>
          <a:xfrm>
            <a:off x="0" y="667792"/>
            <a:ext cx="9051341" cy="452086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Shape 281"/>
          <p:cNvSpPr/>
          <p:nvPr/>
        </p:nvSpPr>
        <p:spPr>
          <a:xfrm>
            <a:off x="250374" y="3731632"/>
            <a:ext cx="2016300" cy="1008000"/>
          </a:xfrm>
          <a:prstGeom prst="ellipse">
            <a:avLst/>
          </a:prstGeom>
          <a:solidFill>
            <a:schemeClr val="lt1"/>
          </a:solidFill>
          <a:ln cap="flat" cmpd="thickThin" w="550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E:\SAIL4entrepreneurSHIP projekta dokumenti\SAIL4logos\STA_latvia_logo_ar pantoniem - kopija.jpg" id="282" name="Shape 28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106" y="4004424"/>
            <a:ext cx="411465" cy="45479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283" name="Shape 283"/>
          <p:cNvSpPr txBox="1"/>
          <p:nvPr/>
        </p:nvSpPr>
        <p:spPr>
          <a:xfrm>
            <a:off x="785197" y="3877776"/>
            <a:ext cx="1517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14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Participation </a:t>
            </a:r>
            <a:endParaRPr b="1" sz="14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14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in international regattas</a:t>
            </a:r>
            <a:endParaRPr b="1" sz="14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84" name="Shape 284"/>
          <p:cNvSpPr/>
          <p:nvPr/>
        </p:nvSpPr>
        <p:spPr>
          <a:xfrm>
            <a:off x="2430810" y="3738488"/>
            <a:ext cx="2016300" cy="1008000"/>
          </a:xfrm>
          <a:prstGeom prst="ellipse">
            <a:avLst/>
          </a:prstGeom>
          <a:solidFill>
            <a:schemeClr val="lt1"/>
          </a:solidFill>
          <a:ln cap="flat" cmpd="thickThin" w="550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E:\SAIL4entrepreneurSHIP projekta dokumenti\SAIL4logos\STA_latvia_logo_ar pantoniem - kopija.jpg" id="285" name="Shape 2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04542" y="4011280"/>
            <a:ext cx="411465" cy="45479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Shape 286"/>
          <p:cNvSpPr/>
          <p:nvPr/>
        </p:nvSpPr>
        <p:spPr>
          <a:xfrm>
            <a:off x="4625722" y="3742680"/>
            <a:ext cx="2016300" cy="1008000"/>
          </a:xfrm>
          <a:prstGeom prst="ellipse">
            <a:avLst/>
          </a:prstGeom>
          <a:solidFill>
            <a:schemeClr val="lt1"/>
          </a:solidFill>
          <a:ln cap="flat" cmpd="thickThin" w="550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E:\SAIL4entrepreneurSHIP projekta dokumenti\SAIL4logos\STA_latvia_logo_ar pantoniem - kopija.jpg" id="287" name="Shape 2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91834" y="4007852"/>
            <a:ext cx="411465" cy="454793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Shape 288"/>
          <p:cNvSpPr/>
          <p:nvPr/>
        </p:nvSpPr>
        <p:spPr>
          <a:xfrm>
            <a:off x="6781006" y="3742680"/>
            <a:ext cx="2016300" cy="1008000"/>
          </a:xfrm>
          <a:prstGeom prst="ellipse">
            <a:avLst/>
          </a:prstGeom>
          <a:solidFill>
            <a:schemeClr val="lt1"/>
          </a:solidFill>
          <a:ln cap="flat" cmpd="thickThin" w="55000">
            <a:solidFill>
              <a:srgbClr val="00206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pic>
        <p:nvPicPr>
          <p:cNvPr descr="E:\SAIL4entrepreneurSHIP projekta dokumenti\SAIL4logos\STA_latvia_logo_ar pantoniem - kopija.jpg" id="289" name="Shape 2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62358" y="4007852"/>
            <a:ext cx="411465" cy="45479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Shape 290"/>
          <p:cNvSpPr txBox="1"/>
          <p:nvPr/>
        </p:nvSpPr>
        <p:spPr>
          <a:xfrm>
            <a:off x="251520" y="136128"/>
            <a:ext cx="8568900" cy="106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960"/>
              <a:buFont typeface="Rambla"/>
              <a:buNone/>
            </a:pPr>
            <a:r>
              <a:rPr b="1" i="0" lang="lv" sz="296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Sail Training Association Latvia</a:t>
            </a:r>
            <a:r>
              <a:rPr b="1" i="0" lang="lv" sz="2960" u="none" cap="none" strike="noStrike">
                <a:solidFill>
                  <a:srgbClr val="2B2BD2"/>
                </a:solidFill>
                <a:latin typeface="Rambla"/>
                <a:ea typeface="Rambla"/>
                <a:cs typeface="Rambla"/>
                <a:sym typeface="Rambla"/>
              </a:rPr>
              <a:t> (STA Latvia)</a:t>
            </a:r>
            <a:endParaRPr>
              <a:solidFill>
                <a:srgbClr val="2B2BD2"/>
              </a:solidFill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60"/>
              <a:buFont typeface="Rambla"/>
              <a:buNone/>
            </a:pPr>
            <a:r>
              <a:rPr b="1" lang="lv" sz="296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&amp; sail training yacht </a:t>
            </a:r>
            <a:r>
              <a:rPr b="1" i="0" lang="lv" sz="2960" u="none" cap="none" strike="noStrike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SPANIEL</a:t>
            </a:r>
            <a:endParaRPr/>
          </a:p>
        </p:txBody>
      </p:sp>
      <p:sp>
        <p:nvSpPr>
          <p:cNvPr id="291" name="Shape 291"/>
          <p:cNvSpPr txBox="1"/>
          <p:nvPr/>
        </p:nvSpPr>
        <p:spPr>
          <a:xfrm>
            <a:off x="2974866" y="3921368"/>
            <a:ext cx="13041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14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International cruises on yacht </a:t>
            </a:r>
            <a:endParaRPr b="1" sz="14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92" name="Shape 292"/>
          <p:cNvSpPr txBox="1"/>
          <p:nvPr/>
        </p:nvSpPr>
        <p:spPr>
          <a:xfrm>
            <a:off x="5218926" y="3886696"/>
            <a:ext cx="12153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14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Skippers’ course &amp; sea practice </a:t>
            </a:r>
            <a:endParaRPr b="1" sz="14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93" name="Shape 293"/>
          <p:cNvSpPr txBox="1"/>
          <p:nvPr/>
        </p:nvSpPr>
        <p:spPr>
          <a:xfrm>
            <a:off x="7364690" y="3932416"/>
            <a:ext cx="1432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lv" sz="1400">
                <a:solidFill>
                  <a:srgbClr val="002060"/>
                </a:solidFill>
                <a:latin typeface="Rambla"/>
                <a:ea typeface="Rambla"/>
                <a:cs typeface="Rambla"/>
                <a:sym typeface="Rambla"/>
              </a:rPr>
              <a:t>Non-formal education projects</a:t>
            </a:r>
            <a:endParaRPr b="1" sz="1400">
              <a:solidFill>
                <a:srgbClr val="002060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  <p:sp>
        <p:nvSpPr>
          <p:cNvPr id="294" name="Shape 294"/>
          <p:cNvSpPr txBox="1"/>
          <p:nvPr/>
        </p:nvSpPr>
        <p:spPr>
          <a:xfrm>
            <a:off x="7207251" y="5005000"/>
            <a:ext cx="1936800" cy="2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lv" sz="1200">
                <a:solidFill>
                  <a:schemeClr val="lt1"/>
                </a:solidFill>
                <a:latin typeface="Rambla"/>
                <a:ea typeface="Rambla"/>
                <a:cs typeface="Rambla"/>
                <a:sym typeface="Rambla"/>
              </a:rPr>
              <a:t>Foto: Andris Kozlovskis</a:t>
            </a:r>
            <a:endParaRPr sz="1200">
              <a:solidFill>
                <a:schemeClr val="lt1"/>
              </a:solidFill>
              <a:latin typeface="Rambla"/>
              <a:ea typeface="Rambla"/>
              <a:cs typeface="Rambla"/>
              <a:sym typeface="Rambl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Atvērtība">
  <a:themeElements>
    <a:clrScheme name="Atvērtība">
      <a:dk1>
        <a:srgbClr val="000000"/>
      </a:dk1>
      <a:lt1>
        <a:srgbClr val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